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1" r:id="rId1"/>
  </p:sldMasterIdLst>
  <p:notesMasterIdLst>
    <p:notesMasterId r:id="rId21"/>
  </p:notesMasterIdLst>
  <p:handoutMasterIdLst>
    <p:handoutMasterId r:id="rId22"/>
  </p:handoutMasterIdLst>
  <p:sldIdLst>
    <p:sldId id="3806" r:id="rId2"/>
    <p:sldId id="3973" r:id="rId3"/>
    <p:sldId id="3810" r:id="rId4"/>
    <p:sldId id="4004" r:id="rId5"/>
    <p:sldId id="3975" r:id="rId6"/>
    <p:sldId id="4006" r:id="rId7"/>
    <p:sldId id="4007" r:id="rId8"/>
    <p:sldId id="3987" r:id="rId9"/>
    <p:sldId id="3994" r:id="rId10"/>
    <p:sldId id="3993" r:id="rId11"/>
    <p:sldId id="3996" r:id="rId12"/>
    <p:sldId id="3978" r:id="rId13"/>
    <p:sldId id="4001" r:id="rId14"/>
    <p:sldId id="4002" r:id="rId15"/>
    <p:sldId id="3997" r:id="rId16"/>
    <p:sldId id="3999" r:id="rId17"/>
    <p:sldId id="3981" r:id="rId18"/>
    <p:sldId id="4005" r:id="rId19"/>
    <p:sldId id="3984" r:id="rId20"/>
  </p:sldIdLst>
  <p:sldSz cx="12192000" cy="6858000"/>
  <p:notesSz cx="6858000" cy="9144000"/>
  <p:embeddedFontLst>
    <p:embeddedFont>
      <p:font typeface="CoFo Sans" panose="020B0604020202020204" charset="-52"/>
      <p:regular r:id="rId23"/>
      <p:bold r:id="rId24"/>
      <p:italic r:id="rId25"/>
      <p:boldItalic r:id="rId26"/>
    </p:embeddedFont>
    <p:embeddedFont>
      <p:font typeface="CoFo Sans Medium" panose="020B0604020202020204" charset="-52"/>
      <p:regular r:id="rId27"/>
      <p:italic r:id="rId28"/>
    </p:embeddedFont>
    <p:embeddedFont>
      <p:font typeface="CoFo Sans Regular" panose="020B0604020202020204" charset="0"/>
      <p:regular r:id="rId29"/>
      <p:bold r:id="rId30"/>
      <p:italic r:id="rId31"/>
    </p:embeddedFont>
    <p:embeddedFont>
      <p:font typeface="Lato" panose="020F0502020204030203" pitchFamily="34" charset="0"/>
      <p:regular r:id="rId32"/>
      <p:bold r:id="rId33"/>
      <p:italic r:id="rId34"/>
      <p:boldItalic r:id="rId3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ванова Юлия" initials="ИЮ" lastIdx="1" clrIdx="0">
    <p:extLst>
      <p:ext uri="{19B8F6BF-5375-455C-9EA6-DF929625EA0E}">
        <p15:presenceInfo xmlns:p15="http://schemas.microsoft.com/office/powerpoint/2012/main" userId="S-1-5-21-1701381398-1125909616-1447102860-4191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007BFC"/>
    <a:srgbClr val="057403"/>
    <a:srgbClr val="C82826"/>
    <a:srgbClr val="C1E1FF"/>
    <a:srgbClr val="0088FF"/>
    <a:srgbClr val="007DFF"/>
    <a:srgbClr val="1485FC"/>
    <a:srgbClr val="9DB1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55" autoAdjust="0"/>
    <p:restoredTop sz="96247" autoAdjust="0"/>
  </p:normalViewPr>
  <p:slideViewPr>
    <p:cSldViewPr snapToGrid="0">
      <p:cViewPr varScale="1">
        <p:scale>
          <a:sx n="153" d="100"/>
          <a:sy n="153" d="100"/>
        </p:scale>
        <p:origin x="1140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001866655319968"/>
          <c:y val="9.9746736139640441E-2"/>
          <c:w val="0.61526383850193977"/>
          <c:h val="0.66421418201724747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4.9999907499736373E-2"/>
          <c:y val="0.79744263616502475"/>
          <c:w val="0.95000009250026363"/>
          <c:h val="7.27065050212611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001866655319968"/>
          <c:y val="9.9746736139640441E-2"/>
          <c:w val="0.61526383850193977"/>
          <c:h val="0.66421418201724747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4.9999907499736373E-2"/>
          <c:y val="0.79744263616502475"/>
          <c:w val="0.95000009250026363"/>
          <c:h val="7.27065050212611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001866655319968"/>
          <c:y val="9.9746736139640441E-2"/>
          <c:w val="0.61526383850193977"/>
          <c:h val="0.66421418201724747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4.9999907499736373E-2"/>
          <c:y val="0.79744263616502475"/>
          <c:w val="0.95000009250026363"/>
          <c:h val="7.27065050212611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F4A9D6F-AB47-AB07-E895-F7BA3FC2BB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00E1E0C-7A0E-F26B-FF73-8648AA98AB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6F25F-CE35-BF4E-9112-FD74369585E3}" type="datetimeFigureOut">
              <a:rPr lang="ru-RU" smtClean="0"/>
              <a:t>25.03.2025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939A9E8-AD12-6E66-F211-F78F79C4C3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221121D-2233-CDBC-13EC-371D4D8BF1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E8802-8112-914B-8289-4DB73DC68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909265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08BFE-49C2-4000-B6AB-B9B738ADBCEF}" type="datetimeFigureOut">
              <a:rPr lang="ru-RU" smtClean="0"/>
              <a:t>25.03.2025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A8A5B-9BD1-4419-B5B0-7D99B5F48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995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A8A5B-9BD1-4419-B5B0-7D99B5F48B0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822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5C0C0-54E2-CA09-CA33-3792649DA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DD0CB980-818B-825B-F494-6B2A82CFCF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0D3AE3CE-B917-076B-1C7A-4BE5865059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CA1DA64-9299-60D5-904C-9EE98FE1E1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A8A5B-9BD1-4419-B5B0-7D99B5F48B04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1285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BAE5C-2C95-5909-B418-54BF5462F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85053CC6-CB63-FC5C-0ABA-0692B6E6E0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ED3D1B78-43DB-1E43-3201-F11B809162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B431FDE-1910-D994-4669-044D611F72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A8A5B-9BD1-4419-B5B0-7D99B5F48B04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9669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6F65A-3B06-809B-F821-753208D85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6DCF4969-BC70-30B7-6D0F-49E9EBCFA8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323B7770-DD99-5FF5-5E7F-DBE0D67891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CD8A5BE-A9F1-0901-5265-F467F68022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A8A5B-9BD1-4419-B5B0-7D99B5F48B04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9877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2307C-4BD9-432C-F527-8C5D2A198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64A0102C-4A45-2561-B4FE-8B33527B4A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08EF0FE4-7450-C758-8CEC-B372C7A6DF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B18C2E6-DC4C-F192-D067-325AAE44FF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A8A5B-9BD1-4419-B5B0-7D99B5F48B04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5523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FA969-BA77-569A-63FC-D9661363E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CDDC6B3-5D03-7D9F-025C-D0DE97453D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6702ACD-63C4-8CBD-77AE-8954D997BE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C2ED474-4DF5-7504-9FC6-748A726000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A8A5B-9BD1-4419-B5B0-7D99B5F48B04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8082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843" y="518962"/>
            <a:ext cx="7872951" cy="3613091"/>
          </a:xfrm>
        </p:spPr>
        <p:txBody>
          <a:bodyPr>
            <a:noAutofit/>
          </a:bodyPr>
          <a:lstStyle>
            <a:lvl1pPr>
              <a:defRPr sz="66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Модель склонности клиента </a:t>
            </a:r>
            <a:br>
              <a:rPr lang="ru-RU" dirty="0"/>
            </a:br>
            <a:r>
              <a:rPr lang="ru-RU" dirty="0"/>
              <a:t>к </a:t>
            </a:r>
            <a:r>
              <a:rPr lang="ru-RU" dirty="0" err="1"/>
              <a:t>приобритению</a:t>
            </a:r>
            <a:r>
              <a:rPr lang="ru-RU" dirty="0"/>
              <a:t> </a:t>
            </a:r>
            <a:r>
              <a:rPr lang="ru-RU" dirty="0" err="1"/>
              <a:t>машиноместа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810876-12EA-F8CE-1638-0A529B96795E}"/>
              </a:ext>
            </a:extLst>
          </p:cNvPr>
          <p:cNvSpPr txBox="1"/>
          <p:nvPr userDrawn="1"/>
        </p:nvSpPr>
        <p:spPr>
          <a:xfrm>
            <a:off x="506843" y="4530832"/>
            <a:ext cx="6893224" cy="1292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ru-RU" sz="20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Государственное бюджетное профессиональное образовательное учреждение Московской области</a:t>
            </a:r>
            <a:br>
              <a:rPr lang="ru-RU" sz="20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ru-RU" sz="20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«Физико-технический колледж»</a:t>
            </a:r>
            <a:br>
              <a:rPr lang="ru-RU" sz="24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6351572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511760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2162753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942626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15827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819374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1441170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4F00684-2B93-6FAF-AFBB-6C4178F66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838838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36F88EAA-2F71-C9BD-EB1B-EE1EC07AFF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0AEF17C-9D46-26AA-6281-8B6E28295A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9738769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9613511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031142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04500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226C78E-2C54-65E2-AA7C-C8420424E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ED422AF-51ED-F4F9-77B4-DC4A5D17E6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6DD635AE-E4C9-1421-AEC0-105E0F7E9C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2D14C0D0-89B6-6A74-6906-2C95D6DCE5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218645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5BCEC65A-DA46-02A7-99E8-5FEE4E9CC084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7F84A4A9-60FE-2520-7180-81F6F86FC23D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C1A8BE5-4743-31EC-A7F7-C66CAF24BF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521E529-2908-860A-4F78-10B77A8235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7851FE6-AAF4-2CEC-958A-2C1C48D0B3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12649327-9F79-37CE-47BC-F8BE069A7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52073569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AAE2923-0936-1C6B-FC22-EA847B5CE62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47EDBEE9-E665-9F53-BFA2-3CB2B0E9D6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71208C1-F287-29D9-E38A-616EDAE3D8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2219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3267244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833694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207150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2879018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5D9F142B-CAF7-6662-5360-96C637D802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9E70486-66A0-B91F-1DAB-C9F57973D96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40C20FA3-2AE4-08F4-837A-EF2587D0191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F2D1FA44-219B-B0DA-65EE-B824C9A6A9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CAB0E73E-3D2E-470F-24E4-3400487E59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0D28D880-2793-A667-53F3-42C9E661720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52019373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4896895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13918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7B7F7B2-7AFA-D467-F27A-A179684F0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</p:spTree>
    <p:extLst>
      <p:ext uri="{BB962C8B-B14F-4D97-AF65-F5344CB8AC3E}">
        <p14:creationId xmlns:p14="http://schemas.microsoft.com/office/powerpoint/2010/main" val="3882144057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5593227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1314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>
            <a:extLst>
              <a:ext uri="{FF2B5EF4-FFF2-40B4-BE49-F238E27FC236}">
                <a16:creationId xmlns:a16="http://schemas.microsoft.com/office/drawing/2014/main" id="{3E3C99E2-2743-FF36-A974-ADFCC472C8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E820513-7622-B1C2-9F7D-176750E832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B7F14D64-4F48-B26B-B217-61C840C8AE8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83E7BA5D-3730-5EDF-1722-E802C9BFD64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62201570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15586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1469064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731964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39615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BE04F432-3644-F25C-B133-14B38FB5F5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7C0633A7-BE1D-7457-8156-E93D805877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C722763B-F450-A9B7-5817-BA9B010E77A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7" name="Рисунок 2">
            <a:extLst>
              <a:ext uri="{FF2B5EF4-FFF2-40B4-BE49-F238E27FC236}">
                <a16:creationId xmlns:a16="http://schemas.microsoft.com/office/drawing/2014/main" id="{C550BA98-6C45-A984-DF93-0701B80BB2B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DC75003B-9654-D412-381D-0E0A439D54C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1AC741F4-4396-01D4-BE78-1EE1ED2074E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0" name="Рисунок 2">
            <a:extLst>
              <a:ext uri="{FF2B5EF4-FFF2-40B4-BE49-F238E27FC236}">
                <a16:creationId xmlns:a16="http://schemas.microsoft.com/office/drawing/2014/main" id="{D6306307-4055-9ECE-843D-14177C66E41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AAD2D874-472D-7B11-2326-B7282BB5905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2146260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054496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0640456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484524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37226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886230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17883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>
            <a:extLst>
              <a:ext uri="{FF2B5EF4-FFF2-40B4-BE49-F238E27FC236}">
                <a16:creationId xmlns:a16="http://schemas.microsoft.com/office/drawing/2014/main" id="{BDE53FE7-D931-4034-6365-F8B340C8CC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F031D93F-20D1-0906-9EDF-040A8F29B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54651206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7097B5F9-E5D2-1116-D5D5-D52DFB2AF7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025525757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00A7E657-2A75-45F4-98CD-A023A869BA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81906061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7036173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469239241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40489898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FC36DBE-14A6-70EC-7F77-AF51FB2A88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10470544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401402E6-13F1-A2E9-CF0A-19B7F11FF3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1919535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29874664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30732924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73238549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58691507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AE59D84B-21BC-2F5C-C2C7-6E340C50BA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44AD7558-9074-2F4B-F4FE-5D8B0833416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2796F1ED-7E74-2960-6605-BA2F0B3F7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249254244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CC1F799-C05C-E25E-C743-ABA02A3290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CEE7232-80F1-6FFE-FC0D-F1B58043B4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2B75CADA-A515-185A-A236-D2C44D0DA1F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C0DF9BE4-8E40-6C77-8228-BC2CF2E35E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42602299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68983728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57572066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551555751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246382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80765620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0478DC82-ACEB-E80E-39F4-B4AB77DAA6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BABEE836-BA1D-2180-9AE6-859EED6F2A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E128ECF-E1D8-04ED-F93C-1C8EAF59D4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18769269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73815295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093732887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18756437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82781640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4B42D62A-720D-6CDF-A19D-4B3FCF94B4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19A5918B-EC5E-4897-0BEF-324D5FD0F09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BE6C37F6-E570-859D-20D3-8DBE6527EE4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838C3528-E342-FC72-408A-5CDF585409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1A342409-4246-B387-9324-8DD0528197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9990A71B-6F07-292F-92CB-88DB7EDF07B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38868462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32845387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811274720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039741007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50826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416629DB-67B6-3CA2-09DE-6039FE3231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18563224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1F64AD3-13AA-9037-C520-5083D37A03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957AD7C-61E5-CB25-5C25-2F43B0F1A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568B4D7D-F3EC-EBA6-08FA-4D9DBF5F27A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10A685E-A663-67BE-6B10-A5BB17B357D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05588626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12269866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61798684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0917422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553535761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9EBBB54C-2646-6D5C-76D9-BC1C7DD8AFB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F91FC4B-6A8C-B092-8DC6-60C1250BF1D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30E9D3A7-B657-537D-BB13-FCEDCF9243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2400AB1C-CFFE-766E-7389-2AAE1EBEE35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A197C71E-F699-B5FA-FF9D-B6AE9FAA80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593DB8A8-5FBE-7EB8-B420-76B9D156C37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7C25C0-AFC3-51EC-FE75-27C5B10E04E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F3E8AB22-981A-C1C1-D581-DDE99B4E2E8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/>
              <a:t>Нажмите на иконку </a:t>
            </a:r>
            <a:br>
              <a:rPr lang="ru-RU"/>
            </a:br>
            <a:r>
              <a:rPr lang="ru-RU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947407965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843567564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54060380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09460342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Заголовок</a:t>
            </a:r>
            <a:endParaRPr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812418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63791916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145050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2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0" tIns="0" rIns="0" bIns="0">
            <a:normAutofit/>
          </a:bodyPr>
          <a:lstStyle/>
          <a:p>
            <a:r>
              <a:rPr lang="ru-RU"/>
              <a:t>Заголовок</a:t>
            </a:r>
            <a:endParaRPr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D1F864E-6E13-C812-9DCC-A52E7B054A53}"/>
              </a:ext>
            </a:extLst>
          </p:cNvPr>
          <p:cNvPicPr>
            <a:picLocks/>
          </p:cNvPicPr>
          <p:nvPr userDrawn="1"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CBF6884-BCFF-81E7-E3A8-1C4524D043CE}"/>
              </a:ext>
            </a:extLst>
          </p:cNvPr>
          <p:cNvPicPr>
            <a:picLocks noChangeAspect="1"/>
          </p:cNvPicPr>
          <p:nvPr userDrawn="1"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5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741" r:id="rId3"/>
    <p:sldLayoutId id="2147483750" r:id="rId4"/>
    <p:sldLayoutId id="2147483672" r:id="rId5"/>
    <p:sldLayoutId id="2147483742" r:id="rId6"/>
    <p:sldLayoutId id="2147483746" r:id="rId7"/>
    <p:sldLayoutId id="2147483701" r:id="rId8"/>
    <p:sldLayoutId id="2147483744" r:id="rId9"/>
    <p:sldLayoutId id="2147483749" r:id="rId10"/>
    <p:sldLayoutId id="2147483676" r:id="rId11"/>
    <p:sldLayoutId id="2147483681" r:id="rId12"/>
    <p:sldLayoutId id="2147483688" r:id="rId13"/>
    <p:sldLayoutId id="2147483683" r:id="rId14"/>
    <p:sldLayoutId id="2147483689" r:id="rId15"/>
    <p:sldLayoutId id="2147483702" r:id="rId16"/>
    <p:sldLayoutId id="2147483703" r:id="rId17"/>
    <p:sldLayoutId id="2147483677" r:id="rId18"/>
    <p:sldLayoutId id="2147483690" r:id="rId19"/>
    <p:sldLayoutId id="2147483684" r:id="rId20"/>
    <p:sldLayoutId id="2147483691" r:id="rId21"/>
    <p:sldLayoutId id="2147483704" r:id="rId22"/>
    <p:sldLayoutId id="2147483680" r:id="rId23"/>
    <p:sldLayoutId id="2147483692" r:id="rId24"/>
    <p:sldLayoutId id="2147483685" r:id="rId25"/>
    <p:sldLayoutId id="2147483693" r:id="rId26"/>
    <p:sldLayoutId id="2147483705" r:id="rId27"/>
    <p:sldLayoutId id="2147483682" r:id="rId28"/>
    <p:sldLayoutId id="2147483694" r:id="rId29"/>
    <p:sldLayoutId id="2147483686" r:id="rId30"/>
    <p:sldLayoutId id="2147483695" r:id="rId31"/>
    <p:sldLayoutId id="2147483706" r:id="rId32"/>
    <p:sldLayoutId id="2147483679" r:id="rId33"/>
    <p:sldLayoutId id="2147483697" r:id="rId34"/>
    <p:sldLayoutId id="2147483696" r:id="rId35"/>
    <p:sldLayoutId id="2147483698" r:id="rId36"/>
    <p:sldLayoutId id="2147483707" r:id="rId37"/>
    <p:sldLayoutId id="2147483678" r:id="rId38"/>
    <p:sldLayoutId id="2147483699" r:id="rId39"/>
    <p:sldLayoutId id="2147483687" r:id="rId40"/>
    <p:sldLayoutId id="2147483700" r:id="rId41"/>
    <p:sldLayoutId id="2147483751" r:id="rId42"/>
    <p:sldLayoutId id="2147483708" r:id="rId43"/>
    <p:sldLayoutId id="2147483743" r:id="rId44"/>
    <p:sldLayoutId id="2147483747" r:id="rId45"/>
    <p:sldLayoutId id="2147483709" r:id="rId46"/>
    <p:sldLayoutId id="2147483745" r:id="rId47"/>
    <p:sldLayoutId id="2147483748" r:id="rId48"/>
    <p:sldLayoutId id="2147483710" r:id="rId49"/>
    <p:sldLayoutId id="2147483711" r:id="rId50"/>
    <p:sldLayoutId id="2147483712" r:id="rId51"/>
    <p:sldLayoutId id="2147483714" r:id="rId52"/>
    <p:sldLayoutId id="2147483713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1" r:id="rId59"/>
    <p:sldLayoutId id="2147483720" r:id="rId60"/>
    <p:sldLayoutId id="2147483722" r:id="rId61"/>
    <p:sldLayoutId id="2147483723" r:id="rId62"/>
    <p:sldLayoutId id="2147483724" r:id="rId63"/>
    <p:sldLayoutId id="2147483725" r:id="rId64"/>
    <p:sldLayoutId id="2147483726" r:id="rId65"/>
    <p:sldLayoutId id="2147483727" r:id="rId66"/>
    <p:sldLayoutId id="2147483728" r:id="rId67"/>
    <p:sldLayoutId id="2147483729" r:id="rId68"/>
    <p:sldLayoutId id="2147483731" r:id="rId69"/>
    <p:sldLayoutId id="2147483730" r:id="rId70"/>
    <p:sldLayoutId id="2147483732" r:id="rId71"/>
    <p:sldLayoutId id="2147483733" r:id="rId72"/>
    <p:sldLayoutId id="2147483734" r:id="rId73"/>
    <p:sldLayoutId id="2147483735" r:id="rId74"/>
    <p:sldLayoutId id="2147483736" r:id="rId75"/>
    <p:sldLayoutId id="2147483737" r:id="rId76"/>
    <p:sldLayoutId id="2147483738" r:id="rId77"/>
    <p:sldLayoutId id="2147483739" r:id="rId78"/>
    <p:sldLayoutId id="2147483740" r:id="rId79"/>
  </p:sldLayoutIdLst>
  <p:transition spd="med"/>
  <p:txStyles>
    <p:titleStyle>
      <a:lvl1pPr marL="0" marR="0" indent="0" algn="l" defTabSz="412771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1pPr>
      <a:lvl2pPr marL="0" marR="0" indent="11430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2pPr>
      <a:lvl3pPr marL="0" marR="0" indent="228611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3pPr>
      <a:lvl4pPr marL="0" marR="0" indent="342917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4pPr>
      <a:lvl5pPr marL="0" marR="0" indent="457223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5pPr>
      <a:lvl6pPr marL="0" marR="0" indent="571529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6pPr>
      <a:lvl7pPr marL="0" marR="0" indent="685834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7pPr>
      <a:lvl8pPr marL="0" marR="0" indent="800140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8pPr>
      <a:lvl9pPr marL="0" marR="0" indent="91444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9pPr>
    </p:titleStyle>
    <p:bodyStyle>
      <a:lvl1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1pPr>
      <a:lvl2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2pPr>
      <a:lvl3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3pPr>
      <a:lvl4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4pPr>
      <a:lvl5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5pPr>
      <a:lvl6pPr marL="1905095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6pPr>
      <a:lvl7pPr marL="2222611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7pPr>
      <a:lvl8pPr marL="2540127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8pPr>
      <a:lvl9pPr marL="2857643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9pPr>
    </p:bodyStyle>
    <p:otherStyle>
      <a:lvl1pPr marL="0" marR="0" indent="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1pPr>
      <a:lvl2pPr marL="0" marR="0" indent="11430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2pPr>
      <a:lvl3pPr marL="0" marR="0" indent="228611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3pPr>
      <a:lvl4pPr marL="0" marR="0" indent="342917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4pPr>
      <a:lvl5pPr marL="0" marR="0" indent="457223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5pPr>
      <a:lvl6pPr marL="0" marR="0" indent="571529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6pPr>
      <a:lvl7pPr marL="0" marR="0" indent="685834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7pPr>
      <a:lvl8pPr marL="0" marR="0" indent="80014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8pPr>
      <a:lvl9pPr marL="0" marR="0" indent="91444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9pPr>
    </p:otherStyle>
  </p:txStyles>
  <p:extLst>
    <p:ext uri="{27BBF7A9-308A-43DC-89C8-2F10F3537804}">
      <p15:sldGuideLst xmlns:p15="http://schemas.microsoft.com/office/powerpoint/2012/main">
        <p15:guide id="15" pos="279">
          <p15:clr>
            <a:srgbClr val="F26B43"/>
          </p15:clr>
        </p15:guide>
        <p15:guide id="16" pos="7401">
          <p15:clr>
            <a:srgbClr val="F26B43"/>
          </p15:clr>
        </p15:guide>
        <p15:guide id="17" orient="horz" pos="4042">
          <p15:clr>
            <a:srgbClr val="F26B43"/>
          </p15:clr>
        </p15:guide>
        <p15:guide id="18" orient="horz" pos="278">
          <p15:clr>
            <a:srgbClr val="F26B43"/>
          </p15:clr>
        </p15:guide>
        <p15:guide id="19" orient="horz" pos="686">
          <p15:clr>
            <a:srgbClr val="F26B43"/>
          </p15:clr>
        </p15:guide>
        <p15:guide id="20" orient="horz" pos="3634">
          <p15:clr>
            <a:srgbClr val="F26B43"/>
          </p15:clr>
        </p15:guide>
        <p15:guide id="21" pos="3772">
          <p15:clr>
            <a:srgbClr val="F26B43"/>
          </p15:clr>
        </p15:guide>
        <p15:guide id="22" pos="3908">
          <p15:clr>
            <a:srgbClr val="F26B43"/>
          </p15:clr>
        </p15:guide>
        <p15:guide id="23" pos="4384">
          <p15:clr>
            <a:srgbClr val="F26B43"/>
          </p15:clr>
        </p15:guide>
        <p15:guide id="24" pos="3296">
          <p15:clr>
            <a:srgbClr val="F26B43"/>
          </p15:clr>
        </p15:guide>
        <p15:guide id="25" pos="3160">
          <p15:clr>
            <a:srgbClr val="F26B43"/>
          </p15:clr>
        </p15:guide>
        <p15:guide id="26" pos="4520">
          <p15:clr>
            <a:srgbClr val="F26B43"/>
          </p15:clr>
        </p15:guide>
        <p15:guide id="27" pos="4974">
          <p15:clr>
            <a:srgbClr val="F26B43"/>
          </p15:clr>
        </p15:guide>
        <p15:guide id="28" pos="5110">
          <p15:clr>
            <a:srgbClr val="F26B43"/>
          </p15:clr>
        </p15:guide>
        <p15:guide id="29" pos="2706">
          <p15:clr>
            <a:srgbClr val="F26B43"/>
          </p15:clr>
        </p15:guide>
        <p15:guide id="30" pos="2570">
          <p15:clr>
            <a:srgbClr val="F26B43"/>
          </p15:clr>
        </p15:guide>
        <p15:guide id="31" pos="2094">
          <p15:clr>
            <a:srgbClr val="F26B43"/>
          </p15:clr>
        </p15:guide>
        <p15:guide id="32" pos="1958">
          <p15:clr>
            <a:srgbClr val="F26B43"/>
          </p15:clr>
        </p15:guide>
        <p15:guide id="33" pos="5586">
          <p15:clr>
            <a:srgbClr val="F26B43"/>
          </p15:clr>
        </p15:guide>
        <p15:guide id="34" pos="5722">
          <p15:clr>
            <a:srgbClr val="F26B43"/>
          </p15:clr>
        </p15:guide>
        <p15:guide id="35" pos="6176">
          <p15:clr>
            <a:srgbClr val="F26B43"/>
          </p15:clr>
        </p15:guide>
        <p15:guide id="36" pos="6312">
          <p15:clr>
            <a:srgbClr val="F26B43"/>
          </p15:clr>
        </p15:guide>
        <p15:guide id="37" pos="6788">
          <p15:clr>
            <a:srgbClr val="F26B43"/>
          </p15:clr>
        </p15:guide>
        <p15:guide id="38" pos="6924">
          <p15:clr>
            <a:srgbClr val="F26B43"/>
          </p15:clr>
        </p15:guide>
        <p15:guide id="39" pos="1504">
          <p15:clr>
            <a:srgbClr val="F26B43"/>
          </p15:clr>
        </p15:guide>
        <p15:guide id="40" pos="1368">
          <p15:clr>
            <a:srgbClr val="F26B43"/>
          </p15:clr>
        </p15:guide>
        <p15:guide id="41" pos="892">
          <p15:clr>
            <a:srgbClr val="F26B43"/>
          </p15:clr>
        </p15:guide>
        <p15:guide id="42" pos="7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745A31D-F7E0-8118-55BF-8D30B43F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177" y="656877"/>
            <a:ext cx="6516686" cy="467995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ru-RU" sz="6000" b="0" i="0" u="none" strike="noStrike" dirty="0">
                <a:effectLst/>
                <a:latin typeface="+mn-lt"/>
              </a:rPr>
              <a:t>Прогнозирование рыночных цен на арматуру</a:t>
            </a:r>
            <a:br>
              <a:rPr lang="ru-RU" sz="6000" dirty="0">
                <a:latin typeface="+mn-lt"/>
              </a:rPr>
            </a:br>
            <a:endParaRPr lang="ru-RU" sz="6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4842253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A7441-454A-86C9-3350-BE12674EC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E9C257A-4D7D-F37A-294F-33E821DD48BF}"/>
              </a:ext>
            </a:extLst>
          </p:cNvPr>
          <p:cNvSpPr/>
          <p:nvPr/>
        </p:nvSpPr>
        <p:spPr>
          <a:xfrm>
            <a:off x="2696526" y="3250944"/>
            <a:ext cx="6798947" cy="2514600"/>
          </a:xfrm>
          <a:prstGeom prst="roundRect">
            <a:avLst/>
          </a:prstGeom>
          <a:solidFill>
            <a:srgbClr val="007BFC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B4AA891-1F41-4170-04AE-B04BDF0B1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34" y="463544"/>
            <a:ext cx="11336332" cy="18862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AC04DA-6E02-57C3-EF6D-CB743EE988CC}"/>
              </a:ext>
            </a:extLst>
          </p:cNvPr>
          <p:cNvSpPr txBox="1"/>
          <p:nvPr/>
        </p:nvSpPr>
        <p:spPr>
          <a:xfrm>
            <a:off x="832485" y="2436984"/>
            <a:ext cx="1052703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007BFC"/>
                </a:solidFill>
              </a:rPr>
              <a:t>Предположение, что тренд имеется, начали проверять на стационарность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915688-95B5-68CA-B534-D6DAF44C8FF2}"/>
              </a:ext>
            </a:extLst>
          </p:cNvPr>
          <p:cNvSpPr txBox="1"/>
          <p:nvPr/>
        </p:nvSpPr>
        <p:spPr>
          <a:xfrm>
            <a:off x="2888933" y="3376224"/>
            <a:ext cx="609600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FFFFFF"/>
                </a:solidFill>
              </a:rPr>
              <a:t>Применяется </a:t>
            </a:r>
            <a:r>
              <a:rPr lang="ru-RU" sz="2400" b="1" dirty="0">
                <a:solidFill>
                  <a:srgbClr val="FFFFFF"/>
                </a:solidFill>
              </a:rPr>
              <a:t>тест Дики-Фуллера</a:t>
            </a:r>
            <a:r>
              <a:rPr lang="ru-RU" sz="2400" dirty="0">
                <a:solidFill>
                  <a:srgbClr val="FFFFFF"/>
                </a:solidFill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4413C8-D74E-6628-1CC0-24A9B698FD7A}"/>
              </a:ext>
            </a:extLst>
          </p:cNvPr>
          <p:cNvSpPr txBox="1"/>
          <p:nvPr/>
        </p:nvSpPr>
        <p:spPr>
          <a:xfrm>
            <a:off x="2888933" y="3959352"/>
            <a:ext cx="6425565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24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ADF </a:t>
            </a:r>
            <a:r>
              <a:rPr lang="ru-RU" sz="2400" b="0" i="0" dirty="0" err="1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Statistic</a:t>
            </a:r>
            <a:r>
              <a:rPr lang="ru-RU" sz="24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: -1.5484468381220473 </a:t>
            </a:r>
          </a:p>
          <a:p>
            <a:r>
              <a:rPr lang="ru-RU" sz="24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p-</a:t>
            </a:r>
            <a:r>
              <a:rPr lang="ru-RU" sz="2400" b="0" i="0" dirty="0" err="1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value</a:t>
            </a:r>
            <a:r>
              <a:rPr lang="ru-RU" sz="24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: 0.5094239275287091 </a:t>
            </a:r>
          </a:p>
          <a:p>
            <a:r>
              <a:rPr lang="ru-RU" sz="24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Ряд нестационарный, требуется дифференцирование</a:t>
            </a:r>
            <a:endParaRPr lang="ru-RU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86494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EC468-A30C-FFBF-7A08-5E3686E3E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линия, График,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4302FFC-7DB6-3E76-6303-931908EB2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096" y="2634733"/>
            <a:ext cx="8958529" cy="39753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56E4D9-B3C4-1713-8532-711D5F81A443}"/>
              </a:ext>
            </a:extLst>
          </p:cNvPr>
          <p:cNvSpPr txBox="1"/>
          <p:nvPr/>
        </p:nvSpPr>
        <p:spPr>
          <a:xfrm>
            <a:off x="-225395" y="629262"/>
            <a:ext cx="6838950" cy="1977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007BFC"/>
                </a:solidFill>
                <a:effectLst/>
              </a:rPr>
              <a:t>Медленно убывает (не резко обрывается) - признак не стационарности ряда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007BFC"/>
                </a:solidFill>
                <a:effectLst/>
              </a:rPr>
              <a:t>Высокие значения на первых лагах (сильная корреляция с соседними точками)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18953C-EB54-4995-A5BE-2ECE13CD7D75}"/>
              </a:ext>
            </a:extLst>
          </p:cNvPr>
          <p:cNvSpPr txBox="1"/>
          <p:nvPr/>
        </p:nvSpPr>
        <p:spPr>
          <a:xfrm>
            <a:off x="6255738" y="629262"/>
            <a:ext cx="5837901" cy="1977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800100" lvl="1" indent="-34290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007BFC"/>
                </a:solidFill>
                <a:effectLst/>
              </a:rPr>
              <a:t>Резко обрывается после 1-2 лага - это характерно для моделей AR (авто регрессионных)</a:t>
            </a:r>
          </a:p>
          <a:p>
            <a:pPr marL="800100" lvl="1" indent="-34290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007BFC"/>
                </a:solidFill>
                <a:effectLst/>
              </a:rPr>
              <a:t>Значимый пик на лаге 1, затем быстро затухает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BA65C6-9458-2C23-66A0-BDC6B5C8799F}"/>
              </a:ext>
            </a:extLst>
          </p:cNvPr>
          <p:cNvSpPr txBox="1"/>
          <p:nvPr/>
        </p:nvSpPr>
        <p:spPr>
          <a:xfrm>
            <a:off x="267623" y="106042"/>
            <a:ext cx="1284951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spcAft>
                <a:spcPts val="300"/>
              </a:spcAft>
            </a:pPr>
            <a:r>
              <a:rPr lang="ru-RU" sz="2800" b="1" i="0" dirty="0">
                <a:solidFill>
                  <a:schemeClr val="accent6"/>
                </a:solidFill>
                <a:effectLst/>
              </a:rPr>
              <a:t>ACF:</a:t>
            </a:r>
            <a:endParaRPr lang="ru-RU" sz="2800" b="0" i="0" dirty="0">
              <a:solidFill>
                <a:schemeClr val="accent6"/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ED3232-C64F-F53D-BDC4-7D449FDD5540}"/>
              </a:ext>
            </a:extLst>
          </p:cNvPr>
          <p:cNvSpPr txBox="1"/>
          <p:nvPr/>
        </p:nvSpPr>
        <p:spPr>
          <a:xfrm>
            <a:off x="6755602" y="106042"/>
            <a:ext cx="1216819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ru-RU" sz="2800" b="1" i="0" dirty="0">
                <a:solidFill>
                  <a:schemeClr val="accent6"/>
                </a:solidFill>
                <a:effectLst/>
              </a:rPr>
              <a:t>PACF</a:t>
            </a:r>
            <a:r>
              <a:rPr lang="ru-RU" sz="2800" b="1" dirty="0">
                <a:solidFill>
                  <a:schemeClr val="accent6"/>
                </a:solidFill>
              </a:rPr>
              <a:t>:</a:t>
            </a:r>
            <a:endParaRPr lang="ru-RU" sz="2800" b="0" i="0" dirty="0">
              <a:solidFill>
                <a:schemeClr val="accent6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8461809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D7C21-C33A-1463-AECE-2CC616977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AF4725-E203-0463-EB3F-2736C77F3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459" y="258355"/>
            <a:ext cx="11302400" cy="647700"/>
          </a:xfrm>
        </p:spPr>
        <p:txBody>
          <a:bodyPr lIns="0" tIns="0" rIns="0" bIns="0" anchor="t">
            <a:noAutofit/>
          </a:bodyPr>
          <a:lstStyle/>
          <a:p>
            <a:r>
              <a:rPr lang="en-US" sz="5400" dirty="0"/>
              <a:t>Мо</a:t>
            </a:r>
            <a:r>
              <a:rPr lang="ru-RU" sz="5400" dirty="0"/>
              <a:t>дели</a:t>
            </a:r>
          </a:p>
        </p:txBody>
      </p:sp>
      <p:pic>
        <p:nvPicPr>
          <p:cNvPr id="5" name="Image 7" descr="preencoded.png">
            <a:extLst>
              <a:ext uri="{FF2B5EF4-FFF2-40B4-BE49-F238E27FC236}">
                <a16:creationId xmlns:a16="http://schemas.microsoft.com/office/drawing/2014/main" id="{9BD991A3-578B-5374-4A0E-89FD831DDDB0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6459" y="1191194"/>
            <a:ext cx="5447215" cy="612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7D6F78-79EE-9B63-75CA-5D646516BB19}"/>
              </a:ext>
            </a:extLst>
          </p:cNvPr>
          <p:cNvSpPr txBox="1"/>
          <p:nvPr/>
        </p:nvSpPr>
        <p:spPr>
          <a:xfrm>
            <a:off x="1352256" y="1191194"/>
            <a:ext cx="4935619" cy="6121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SARIMAX</a:t>
            </a:r>
            <a:r>
              <a:rPr kumimoji="0" lang="ru-RU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 без доп данных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A0059D-BD52-365F-5583-DD3B3D416CAD}"/>
              </a:ext>
            </a:extLst>
          </p:cNvPr>
          <p:cNvSpPr txBox="1"/>
          <p:nvPr/>
        </p:nvSpPr>
        <p:spPr>
          <a:xfrm>
            <a:off x="3048000" y="2967335"/>
            <a:ext cx="6096000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</a:rPr>
              <a:t>Random</a:t>
            </a:r>
            <a:endParaRPr lang="ru-RU" sz="1800" dirty="0">
              <a:solidFill>
                <a:srgbClr val="FFFFFF"/>
              </a:solidFill>
            </a:endParaRPr>
          </a:p>
          <a:p>
            <a:pPr algn="ctr"/>
            <a:r>
              <a:rPr lang="en-US" sz="1800" dirty="0">
                <a:solidFill>
                  <a:srgbClr val="FFFFFF"/>
                </a:solidFill>
              </a:rPr>
              <a:t>Forest</a:t>
            </a:r>
            <a:endParaRPr lang="ru-RU" sz="1800" dirty="0">
              <a:solidFill>
                <a:srgbClr val="FFFFFF"/>
              </a:solidFill>
            </a:endParaRPr>
          </a:p>
          <a:p>
            <a:pPr algn="ctr"/>
            <a:r>
              <a:rPr lang="en-US" sz="1800" dirty="0">
                <a:solidFill>
                  <a:srgbClr val="FFFFFF"/>
                </a:solidFill>
              </a:rPr>
              <a:t>Regressor</a:t>
            </a:r>
            <a:endParaRPr lang="ru-RU" sz="1800" dirty="0">
              <a:solidFill>
                <a:srgbClr val="FFFFFF"/>
              </a:solidFill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5402074-CBB7-6786-A71F-60C8FB847E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89"/>
          <a:stretch/>
        </p:blipFill>
        <p:spPr>
          <a:xfrm>
            <a:off x="287540" y="1990220"/>
            <a:ext cx="9785269" cy="478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46396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72CA9-11F9-8C5D-A62A-2AA4F06CF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406FE6-4F9A-A18C-F4FC-DB2387028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459" y="258355"/>
            <a:ext cx="11302400" cy="647700"/>
          </a:xfrm>
        </p:spPr>
        <p:txBody>
          <a:bodyPr lIns="0" tIns="0" rIns="0" bIns="0" anchor="t">
            <a:noAutofit/>
          </a:bodyPr>
          <a:lstStyle/>
          <a:p>
            <a:r>
              <a:rPr lang="en-US" sz="5400" dirty="0"/>
              <a:t>Мо</a:t>
            </a:r>
            <a:r>
              <a:rPr lang="ru-RU" sz="5400" dirty="0"/>
              <a:t>дели</a:t>
            </a:r>
          </a:p>
        </p:txBody>
      </p:sp>
      <p:pic>
        <p:nvPicPr>
          <p:cNvPr id="5" name="Image 7" descr="preencoded.png">
            <a:extLst>
              <a:ext uri="{FF2B5EF4-FFF2-40B4-BE49-F238E27FC236}">
                <a16:creationId xmlns:a16="http://schemas.microsoft.com/office/drawing/2014/main" id="{A1A63CF3-2DD4-258B-186E-1AB6957730DE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6460" y="1191194"/>
            <a:ext cx="7904666" cy="612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9DC569-FCD0-29B8-AB48-69E6EC74B217}"/>
              </a:ext>
            </a:extLst>
          </p:cNvPr>
          <p:cNvSpPr txBox="1"/>
          <p:nvPr/>
        </p:nvSpPr>
        <p:spPr>
          <a:xfrm>
            <a:off x="1352256" y="1191194"/>
            <a:ext cx="7648869" cy="6121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RandomForestRegressor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 </a:t>
            </a:r>
            <a:r>
              <a:rPr kumimoji="0" lang="ru-RU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с доп данными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D7196C-04FD-4786-0DF8-9B558B12070B}"/>
              </a:ext>
            </a:extLst>
          </p:cNvPr>
          <p:cNvSpPr txBox="1"/>
          <p:nvPr/>
        </p:nvSpPr>
        <p:spPr>
          <a:xfrm>
            <a:off x="3048000" y="2967335"/>
            <a:ext cx="6096000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</a:rPr>
              <a:t>Random</a:t>
            </a:r>
            <a:endParaRPr lang="ru-RU" sz="1800" dirty="0">
              <a:solidFill>
                <a:srgbClr val="FFFFFF"/>
              </a:solidFill>
            </a:endParaRPr>
          </a:p>
          <a:p>
            <a:pPr algn="ctr"/>
            <a:r>
              <a:rPr lang="en-US" sz="1800" dirty="0">
                <a:solidFill>
                  <a:srgbClr val="FFFFFF"/>
                </a:solidFill>
              </a:rPr>
              <a:t>Forest</a:t>
            </a:r>
            <a:endParaRPr lang="ru-RU" sz="1800" dirty="0">
              <a:solidFill>
                <a:srgbClr val="FFFFFF"/>
              </a:solidFill>
            </a:endParaRPr>
          </a:p>
          <a:p>
            <a:pPr algn="ctr"/>
            <a:r>
              <a:rPr lang="en-US" sz="1800" dirty="0">
                <a:solidFill>
                  <a:srgbClr val="FFFFFF"/>
                </a:solidFill>
              </a:rPr>
              <a:t>Regressor</a:t>
            </a:r>
            <a:endParaRPr lang="ru-RU" sz="1800" dirty="0">
              <a:solidFill>
                <a:srgbClr val="FFFFFF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F269D6D-E32F-4403-FCEF-1C5AD14DB2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154"/>
          <a:stretch/>
        </p:blipFill>
        <p:spPr>
          <a:xfrm>
            <a:off x="190083" y="1993238"/>
            <a:ext cx="9973214" cy="475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3861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22D38-6805-4EC3-33CF-D60566C57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D1DFEF-4459-0B99-2C55-A6599408E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459" y="258355"/>
            <a:ext cx="11302400" cy="647700"/>
          </a:xfrm>
        </p:spPr>
        <p:txBody>
          <a:bodyPr lIns="0" tIns="0" rIns="0" bIns="0" anchor="t">
            <a:noAutofit/>
          </a:bodyPr>
          <a:lstStyle/>
          <a:p>
            <a:r>
              <a:rPr lang="ru-RU" sz="5400" dirty="0"/>
              <a:t>Лучшая м</a:t>
            </a:r>
            <a:r>
              <a:rPr lang="en-US" sz="5400" dirty="0"/>
              <a:t>о</a:t>
            </a:r>
            <a:r>
              <a:rPr lang="ru-RU" sz="5400" dirty="0"/>
              <a:t>дель</a:t>
            </a:r>
          </a:p>
        </p:txBody>
      </p:sp>
      <p:pic>
        <p:nvPicPr>
          <p:cNvPr id="5" name="Image 7" descr="preencoded.png">
            <a:extLst>
              <a:ext uri="{FF2B5EF4-FFF2-40B4-BE49-F238E27FC236}">
                <a16:creationId xmlns:a16="http://schemas.microsoft.com/office/drawing/2014/main" id="{CAC96CC6-29A2-3EED-DC2D-BBED15614FA5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6460" y="1191194"/>
            <a:ext cx="5191416" cy="612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10C775-BABA-3C20-16E0-D0E409CE5C16}"/>
              </a:ext>
            </a:extLst>
          </p:cNvPr>
          <p:cNvSpPr txBox="1"/>
          <p:nvPr/>
        </p:nvSpPr>
        <p:spPr>
          <a:xfrm>
            <a:off x="1352256" y="1191194"/>
            <a:ext cx="4935619" cy="6121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SARIMAX</a:t>
            </a:r>
            <a:r>
              <a:rPr kumimoji="0" lang="ru-RU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CoFo Sans"/>
              </a:rPr>
              <a:t> с доп данными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7750DF-9E57-7F28-C688-7698068ED287}"/>
              </a:ext>
            </a:extLst>
          </p:cNvPr>
          <p:cNvSpPr txBox="1"/>
          <p:nvPr/>
        </p:nvSpPr>
        <p:spPr>
          <a:xfrm>
            <a:off x="3048000" y="2967335"/>
            <a:ext cx="6096000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</a:rPr>
              <a:t>Random</a:t>
            </a:r>
            <a:endParaRPr lang="ru-RU" sz="1800" dirty="0">
              <a:solidFill>
                <a:srgbClr val="FFFFFF"/>
              </a:solidFill>
            </a:endParaRPr>
          </a:p>
          <a:p>
            <a:pPr algn="ctr"/>
            <a:r>
              <a:rPr lang="en-US" sz="1800" dirty="0">
                <a:solidFill>
                  <a:srgbClr val="FFFFFF"/>
                </a:solidFill>
              </a:rPr>
              <a:t>Forest</a:t>
            </a:r>
            <a:endParaRPr lang="ru-RU" sz="1800" dirty="0">
              <a:solidFill>
                <a:srgbClr val="FFFFFF"/>
              </a:solidFill>
            </a:endParaRPr>
          </a:p>
          <a:p>
            <a:pPr algn="ctr"/>
            <a:r>
              <a:rPr lang="en-US" sz="1800" dirty="0">
                <a:solidFill>
                  <a:srgbClr val="FFFFFF"/>
                </a:solidFill>
              </a:rPr>
              <a:t>Regressor</a:t>
            </a:r>
            <a:endParaRPr lang="ru-RU" sz="1800" dirty="0">
              <a:solidFill>
                <a:srgbClr val="FFFFFF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49FA17A-B003-5C4C-953C-DA8697F0A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54" y="2088488"/>
            <a:ext cx="10002542" cy="451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54566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B5A11C-0DAD-F573-9F20-B361C294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541" y="387562"/>
            <a:ext cx="10422731" cy="1539875"/>
          </a:xfrm>
        </p:spPr>
        <p:txBody>
          <a:bodyPr>
            <a:noAutofit/>
          </a:bodyPr>
          <a:lstStyle/>
          <a:p>
            <a:r>
              <a:rPr lang="ru-RU" sz="5400" dirty="0">
                <a:latin typeface="+mn-lt"/>
              </a:rPr>
              <a:t>Выбор модели и автоматический подбор параметров</a:t>
            </a:r>
            <a:br>
              <a:rPr lang="ru-RU" sz="5400" b="1" dirty="0">
                <a:latin typeface="+mn-lt"/>
              </a:rPr>
            </a:br>
            <a:endParaRPr lang="ru-RU" sz="5400" dirty="0">
              <a:latin typeface="+mn-lt"/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E97D5EA-CDA7-EBD8-8EC2-DEA875BD62E3}"/>
              </a:ext>
            </a:extLst>
          </p:cNvPr>
          <p:cNvSpPr/>
          <p:nvPr/>
        </p:nvSpPr>
        <p:spPr>
          <a:xfrm>
            <a:off x="896541" y="2609850"/>
            <a:ext cx="9736931" cy="310515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078E4D-34A3-C31B-B5CD-E2ACC9948CD5}"/>
              </a:ext>
            </a:extLst>
          </p:cNvPr>
          <p:cNvSpPr txBox="1"/>
          <p:nvPr/>
        </p:nvSpPr>
        <p:spPr>
          <a:xfrm>
            <a:off x="1138239" y="2733675"/>
            <a:ext cx="9327356" cy="28090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ru-RU" sz="2400" dirty="0">
                <a:solidFill>
                  <a:schemeClr val="accent6"/>
                </a:solidFill>
              </a:rPr>
              <a:t>Выбранная модель: </a:t>
            </a:r>
            <a:r>
              <a:rPr lang="ru-RU" sz="2400" b="1" dirty="0">
                <a:solidFill>
                  <a:schemeClr val="accent6"/>
                </a:solidFill>
              </a:rPr>
              <a:t>ARIMA(2,0,0)(0,0,1)[52]</a:t>
            </a:r>
            <a:endParaRPr lang="ru-RU" sz="2400" dirty="0">
              <a:solidFill>
                <a:schemeClr val="accent6"/>
              </a:solidFill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accent6"/>
                </a:solidFill>
              </a:rPr>
              <a:t>(2,0,0)</a:t>
            </a:r>
            <a:r>
              <a:rPr lang="ru-RU" sz="2400" dirty="0">
                <a:solidFill>
                  <a:schemeClr val="accent6"/>
                </a:solidFill>
              </a:rPr>
              <a:t> – авторегрессия (AR=2), без дифференцирования (d=0), без MA-компонента (MA=0)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accent6"/>
                </a:solidFill>
              </a:rPr>
              <a:t>(0,0,1)[52]</a:t>
            </a:r>
            <a:r>
              <a:rPr lang="ru-RU" sz="2400" dirty="0">
                <a:solidFill>
                  <a:schemeClr val="accent6"/>
                </a:solidFill>
              </a:rPr>
              <a:t> – сезонная часть с MA=1 и периодом </a:t>
            </a:r>
            <a:r>
              <a:rPr lang="ru-RU" sz="2400" b="1" dirty="0">
                <a:solidFill>
                  <a:schemeClr val="accent6"/>
                </a:solidFill>
              </a:rPr>
              <a:t>52 недели</a:t>
            </a:r>
            <a:r>
              <a:rPr lang="ru-RU" sz="2400" dirty="0">
                <a:solidFill>
                  <a:schemeClr val="accent6"/>
                </a:solidFill>
              </a:rPr>
              <a:t> (годовой цикл)</a:t>
            </a:r>
          </a:p>
        </p:txBody>
      </p:sp>
    </p:spTree>
    <p:extLst>
      <p:ext uri="{BB962C8B-B14F-4D97-AF65-F5344CB8AC3E}">
        <p14:creationId xmlns:p14="http://schemas.microsoft.com/office/powerpoint/2010/main" val="249405178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1EAB2-57D0-1BC4-11B1-65B7C238D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D74F3E-8C62-8C67-F943-C92414F33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600" y="321343"/>
            <a:ext cx="11302400" cy="647700"/>
          </a:xfrm>
        </p:spPr>
        <p:txBody>
          <a:bodyPr>
            <a:noAutofit/>
          </a:bodyPr>
          <a:lstStyle/>
          <a:p>
            <a:r>
              <a:rPr lang="ru-RU" sz="5400" b="1" dirty="0">
                <a:solidFill>
                  <a:srgbClr val="007BFC"/>
                </a:solidFill>
              </a:rPr>
              <a:t>Оценка качества модели</a:t>
            </a:r>
          </a:p>
        </p:txBody>
      </p:sp>
      <p:graphicFrame>
        <p:nvGraphicFramePr>
          <p:cNvPr id="138" name="Диаграмма 137">
            <a:extLst>
              <a:ext uri="{FF2B5EF4-FFF2-40B4-BE49-F238E27FC236}">
                <a16:creationId xmlns:a16="http://schemas.microsoft.com/office/drawing/2014/main" id="{D35431BB-CD09-CC87-9B4C-C4C76CC359B4}"/>
              </a:ext>
            </a:extLst>
          </p:cNvPr>
          <p:cNvGraphicFramePr/>
          <p:nvPr/>
        </p:nvGraphicFramePr>
        <p:xfrm>
          <a:off x="6383811" y="1583844"/>
          <a:ext cx="5405390" cy="50070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03" name="Text 2">
            <a:extLst>
              <a:ext uri="{FF2B5EF4-FFF2-40B4-BE49-F238E27FC236}">
                <a16:creationId xmlns:a16="http://schemas.microsoft.com/office/drawing/2014/main" id="{8BD4FB8C-FB02-4967-A2E6-A6FB5833E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664" y="1142420"/>
            <a:ext cx="36957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1438"/>
              </a:lnSpc>
            </a:pPr>
            <a:r>
              <a:rPr lang="ru-RU" altLang="ru-RU" sz="1200" dirty="0">
                <a:solidFill>
                  <a:srgbClr val="FFFFFF"/>
                </a:solidFill>
                <a:latin typeface="CoFo Sans Regular" panose="020B0503030202060203" pitchFamily="34" charset="0"/>
                <a:ea typeface="CoFo Sans Regular" panose="020B0503030202060203" pitchFamily="34" charset="0"/>
                <a:cs typeface="CoFo Sans Regular" panose="020B0503030202060203" pitchFamily="34" charset="0"/>
              </a:rPr>
              <a:t>Структурный анализ долгового портфеля</a:t>
            </a:r>
            <a:endParaRPr lang="en-US" altLang="ru-RU" sz="1200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1DE8BD-C6A1-50F9-FE69-057DE48740C9}"/>
              </a:ext>
            </a:extLst>
          </p:cNvPr>
          <p:cNvSpPr txBox="1"/>
          <p:nvPr/>
        </p:nvSpPr>
        <p:spPr>
          <a:xfrm>
            <a:off x="889600" y="1237090"/>
            <a:ext cx="8523849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accent6"/>
                </a:solidFill>
              </a:rPr>
              <a:t>R² = 0.827</a:t>
            </a:r>
            <a:r>
              <a:rPr lang="ru-RU" sz="2400" dirty="0">
                <a:solidFill>
                  <a:schemeClr val="accent6"/>
                </a:solidFill>
              </a:rPr>
              <a:t> → модель объясняет </a:t>
            </a:r>
            <a:r>
              <a:rPr lang="ru-RU" sz="2400" b="1" dirty="0">
                <a:solidFill>
                  <a:schemeClr val="accent6"/>
                </a:solidFill>
              </a:rPr>
              <a:t>82,7% изменчивости цен</a:t>
            </a:r>
            <a:endParaRPr lang="ru-RU" sz="2400" dirty="0">
              <a:solidFill>
                <a:schemeClr val="accent6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accent6"/>
                </a:solidFill>
              </a:rPr>
              <a:t>RMSE = 4442.37</a:t>
            </a:r>
            <a:r>
              <a:rPr lang="ru-RU" sz="2400" dirty="0">
                <a:solidFill>
                  <a:schemeClr val="accent6"/>
                </a:solidFill>
              </a:rPr>
              <a:t> → средняя ошибка </a:t>
            </a:r>
            <a:r>
              <a:rPr lang="ru-RU" sz="2400" b="1" dirty="0">
                <a:solidFill>
                  <a:schemeClr val="accent6"/>
                </a:solidFill>
              </a:rPr>
              <a:t>~4442 </a:t>
            </a:r>
            <a:r>
              <a:rPr lang="ru-RU" sz="2400" b="1" dirty="0" err="1">
                <a:solidFill>
                  <a:schemeClr val="accent6"/>
                </a:solidFill>
              </a:rPr>
              <a:t>руб</a:t>
            </a:r>
            <a:endParaRPr lang="ru-RU" sz="2400" dirty="0">
              <a:solidFill>
                <a:schemeClr val="accent6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accent6"/>
                </a:solidFill>
              </a:rPr>
              <a:t>MAE = 3459.11</a:t>
            </a:r>
            <a:r>
              <a:rPr lang="ru-RU" sz="2400" dirty="0">
                <a:solidFill>
                  <a:schemeClr val="accent6"/>
                </a:solidFill>
              </a:rPr>
              <a:t> → типичная ошибка </a:t>
            </a:r>
            <a:r>
              <a:rPr lang="ru-RU" sz="2400" b="1" dirty="0">
                <a:solidFill>
                  <a:schemeClr val="accent6"/>
                </a:solidFill>
              </a:rPr>
              <a:t>~3459 </a:t>
            </a:r>
            <a:r>
              <a:rPr lang="ru-RU" sz="2400" b="1" dirty="0" err="1">
                <a:solidFill>
                  <a:schemeClr val="accent6"/>
                </a:solidFill>
              </a:rPr>
              <a:t>руб</a:t>
            </a:r>
            <a:endParaRPr lang="ru-RU" sz="2400" dirty="0">
              <a:solidFill>
                <a:schemeClr val="accent6"/>
              </a:solidFill>
            </a:endParaRPr>
          </a:p>
        </p:txBody>
      </p:sp>
      <p:pic>
        <p:nvPicPr>
          <p:cNvPr id="8" name="Рисунок 7" descr="Изображение выглядит как снимок экрана, График, линия, диаграмм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2621BEF1-00C8-0F7D-5B30-43CE59645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00" y="2694693"/>
            <a:ext cx="9038200" cy="401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5946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6A547B-799D-6AEE-15E6-7FDDA8CF0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640" y="187327"/>
            <a:ext cx="11302400" cy="647700"/>
          </a:xfrm>
        </p:spPr>
        <p:txBody>
          <a:bodyPr>
            <a:noAutofit/>
          </a:bodyPr>
          <a:lstStyle/>
          <a:p>
            <a:r>
              <a:rPr lang="ru-RU" sz="5400" b="1" dirty="0"/>
              <a:t>Интеграция</a:t>
            </a:r>
            <a:r>
              <a:rPr lang="ru-RU" sz="5400" dirty="0"/>
              <a:t>: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EAB0A6D-13A4-D312-CCE8-648C3F868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40" y="1064372"/>
            <a:ext cx="10840720" cy="50646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8859483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6A547B-799D-6AEE-15E6-7FDDA8CF0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5400" b="1" dirty="0"/>
              <a:t>Интеграция</a:t>
            </a:r>
            <a:r>
              <a:rPr lang="ru-RU" sz="5400" dirty="0"/>
              <a:t>: архитектура </a:t>
            </a: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88A7B31B-42AB-47B0-B0C6-8AB0E4AC0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371" y="2170611"/>
            <a:ext cx="2843349" cy="284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Modern Data Server with Blue Lights">
            <a:extLst>
              <a:ext uri="{FF2B5EF4-FFF2-40B4-BE49-F238E27FC236}">
                <a16:creationId xmlns:a16="http://schemas.microsoft.com/office/drawing/2014/main" id="{F614A157-4113-46A7-B4E3-C98EAF24AE4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05051" y="3276599"/>
            <a:ext cx="2843349" cy="284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5FA936-B6FB-4B33-A687-DDE3E0093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4" y="2044337"/>
            <a:ext cx="2377652" cy="336586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1ED4B4-A9C2-4CB6-9BD6-96A5F2525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519" y="2170611"/>
            <a:ext cx="2843349" cy="2843349"/>
          </a:xfrm>
          <a:prstGeom prst="rect">
            <a:avLst/>
          </a:prstGeom>
        </p:spPr>
      </p:pic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25EA0E3C-1123-43E5-B348-385EBF3D2822}"/>
              </a:ext>
            </a:extLst>
          </p:cNvPr>
          <p:cNvCxnSpPr>
            <a:cxnSpLocks/>
          </p:cNvCxnSpPr>
          <p:nvPr/>
        </p:nvCxnSpPr>
        <p:spPr>
          <a:xfrm>
            <a:off x="2725783" y="3640183"/>
            <a:ext cx="1619794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348C18F-0086-4F82-9F41-A96380679AA1}"/>
              </a:ext>
            </a:extLst>
          </p:cNvPr>
          <p:cNvCxnSpPr/>
          <p:nvPr/>
        </p:nvCxnSpPr>
        <p:spPr>
          <a:xfrm>
            <a:off x="6914606" y="3727268"/>
            <a:ext cx="1637211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81FB905-F2F6-4CFF-98DF-E5A27BA81AB7}"/>
              </a:ext>
            </a:extLst>
          </p:cNvPr>
          <p:cNvSpPr txBox="1"/>
          <p:nvPr/>
        </p:nvSpPr>
        <p:spPr>
          <a:xfrm>
            <a:off x="4484914" y="5210446"/>
            <a:ext cx="2168435" cy="7130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000" dirty="0">
                <a:solidFill>
                  <a:srgbClr val="000000"/>
                </a:solidFill>
                <a:sym typeface="CoFo Sans"/>
              </a:rPr>
              <a:t>Gin-</a:t>
            </a:r>
            <a:r>
              <a:rPr lang="ru-RU" sz="3000" dirty="0">
                <a:solidFill>
                  <a:srgbClr val="000000"/>
                </a:solidFill>
                <a:sym typeface="CoFo Sans"/>
              </a:rPr>
              <a:t>сервер</a:t>
            </a:r>
            <a:endParaRPr kumimoji="0" lang="ru-RU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0AA0C0-EE58-4611-84F5-D9704690731C}"/>
              </a:ext>
            </a:extLst>
          </p:cNvPr>
          <p:cNvSpPr txBox="1"/>
          <p:nvPr/>
        </p:nvSpPr>
        <p:spPr>
          <a:xfrm>
            <a:off x="8813073" y="5210446"/>
            <a:ext cx="2577738" cy="7130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000" dirty="0">
                <a:solidFill>
                  <a:srgbClr val="000000"/>
                </a:solidFill>
                <a:sym typeface="CoFo Sans"/>
              </a:rPr>
              <a:t>Пользователь</a:t>
            </a:r>
            <a:endParaRPr kumimoji="0" lang="ru-RU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EED19B-4602-4CBA-9B26-2A9348DCAE92}"/>
              </a:ext>
            </a:extLst>
          </p:cNvPr>
          <p:cNvSpPr txBox="1"/>
          <p:nvPr/>
        </p:nvSpPr>
        <p:spPr>
          <a:xfrm>
            <a:off x="254355" y="4956530"/>
            <a:ext cx="2745747" cy="12208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000" dirty="0">
                <a:solidFill>
                  <a:srgbClr val="000000"/>
                </a:solidFill>
                <a:sym typeface="CoFo Sans"/>
              </a:rPr>
              <a:t>Flask </a:t>
            </a:r>
            <a:r>
              <a:rPr lang="ru-RU" sz="3000" dirty="0">
                <a:solidFill>
                  <a:srgbClr val="000000"/>
                </a:solidFill>
                <a:sym typeface="CoFo Sans"/>
              </a:rPr>
              <a:t>сервер с моделью</a:t>
            </a:r>
            <a:endParaRPr kumimoji="0" lang="ru-RU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174560388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97BA100F-1342-06CE-9C74-0929FE43D73B}"/>
              </a:ext>
            </a:extLst>
          </p:cNvPr>
          <p:cNvSpPr/>
          <p:nvPr/>
        </p:nvSpPr>
        <p:spPr>
          <a:xfrm>
            <a:off x="604837" y="1257300"/>
            <a:ext cx="10982325" cy="489364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D7051C-798A-2232-D2B7-A1FEE89A548D}"/>
              </a:ext>
            </a:extLst>
          </p:cNvPr>
          <p:cNvSpPr txBox="1"/>
          <p:nvPr/>
        </p:nvSpPr>
        <p:spPr>
          <a:xfrm>
            <a:off x="857762" y="0"/>
            <a:ext cx="10476471" cy="11192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ctr" defTabSz="182880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dirty="0" err="1">
                <a:latin typeface="CoFo Sans Medium"/>
              </a:rPr>
              <a:t>Вывод</a:t>
            </a:r>
            <a:r>
              <a:rPr lang="ru-RU" sz="5400" dirty="0">
                <a:latin typeface="CoFo Sans Medium"/>
              </a:rPr>
              <a:t> по проделанной работе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AA9B75-0253-5BA1-D038-3CA8E83A0251}"/>
              </a:ext>
            </a:extLst>
          </p:cNvPr>
          <p:cNvSpPr txBox="1"/>
          <p:nvPr/>
        </p:nvSpPr>
        <p:spPr>
          <a:xfrm>
            <a:off x="1148790" y="1082052"/>
            <a:ext cx="9894417" cy="48936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buNone/>
            </a:pPr>
            <a:endParaRPr lang="ru-RU" sz="2400" b="1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rgbClr val="000000"/>
                </a:solidFill>
              </a:rPr>
              <a:t>Удалось собрать качественный датасет для прогнозирования цен на арматуру.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ru-RU" sz="24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rgbClr val="000000"/>
                </a:solidFill>
              </a:rPr>
              <a:t>Разработаны три модели с разной сложностью и точностью.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ru-RU" sz="24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rgbClr val="000000"/>
                </a:solidFill>
              </a:rPr>
              <a:t>Улучшена предсказательная способность за счет дополнительных признаков.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ru-RU" sz="24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rgbClr val="000000"/>
                </a:solidFill>
              </a:rPr>
              <a:t>Настроена интеграция с веб-интерфейсом через API.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ru-RU" sz="2400" dirty="0">
              <a:solidFill>
                <a:srgbClr val="0000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ru-RU" sz="2400" dirty="0">
                <a:solidFill>
                  <a:srgbClr val="000000"/>
                </a:solidFill>
              </a:rPr>
              <a:t>Основные проблемы связаны с обработкой данных и оптимизацией моделей, но были успешно решены.</a:t>
            </a:r>
          </a:p>
        </p:txBody>
      </p:sp>
    </p:spTree>
    <p:extLst>
      <p:ext uri="{BB962C8B-B14F-4D97-AF65-F5344CB8AC3E}">
        <p14:creationId xmlns:p14="http://schemas.microsoft.com/office/powerpoint/2010/main" val="30182926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67E78-1520-157C-DDAC-EC1CEC97B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866E32-BD55-81DA-4BE4-5A3FF1EFC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9789" y="771008"/>
            <a:ext cx="6492419" cy="360001"/>
          </a:xfrm>
        </p:spPr>
        <p:txBody>
          <a:bodyPr>
            <a:noAutofit/>
          </a:bodyPr>
          <a:lstStyle/>
          <a:p>
            <a:r>
              <a:rPr lang="ru-RU" sz="2400" dirty="0"/>
              <a:t>Работу выполнили студенты группы ИСП-22:</a:t>
            </a:r>
          </a:p>
        </p:txBody>
      </p:sp>
      <p:graphicFrame>
        <p:nvGraphicFramePr>
          <p:cNvPr id="138" name="Диаграмма 137">
            <a:extLst>
              <a:ext uri="{FF2B5EF4-FFF2-40B4-BE49-F238E27FC236}">
                <a16:creationId xmlns:a16="http://schemas.microsoft.com/office/drawing/2014/main" id="{F7465F81-723C-2D1B-7C34-1E3441B8AA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7245665"/>
              </p:ext>
            </p:extLst>
          </p:nvPr>
        </p:nvGraphicFramePr>
        <p:xfrm>
          <a:off x="6383811" y="1583844"/>
          <a:ext cx="5405390" cy="50070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9" name="Прямоугольник 138">
            <a:extLst>
              <a:ext uri="{FF2B5EF4-FFF2-40B4-BE49-F238E27FC236}">
                <a16:creationId xmlns:a16="http://schemas.microsoft.com/office/drawing/2014/main" id="{91912140-AF40-1C89-B879-36A7717C0699}"/>
              </a:ext>
            </a:extLst>
          </p:cNvPr>
          <p:cNvSpPr/>
          <p:nvPr/>
        </p:nvSpPr>
        <p:spPr>
          <a:xfrm>
            <a:off x="7538166" y="3888843"/>
            <a:ext cx="676788" cy="3970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828800" rtl="0" eaLnBrk="1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Fo Sans Medium"/>
                <a:ea typeface="CoFo Sans Medium"/>
                <a:cs typeface="CoFo Sans Medium"/>
                <a:sym typeface="CoFo Sans"/>
              </a:rPr>
              <a:t>73%</a:t>
            </a:r>
          </a:p>
        </p:txBody>
      </p:sp>
      <p:pic>
        <p:nvPicPr>
          <p:cNvPr id="140" name="Image 7" descr="preencoded.png">
            <a:extLst>
              <a:ext uri="{FF2B5EF4-FFF2-40B4-BE49-F238E27FC236}">
                <a16:creationId xmlns:a16="http://schemas.microsoft.com/office/drawing/2014/main" id="{295C4D42-6148-F1A3-4800-04A457665DD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072" y="2203984"/>
            <a:ext cx="4474143" cy="606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1" name="Text 2">
            <a:extLst>
              <a:ext uri="{FF2B5EF4-FFF2-40B4-BE49-F238E27FC236}">
                <a16:creationId xmlns:a16="http://schemas.microsoft.com/office/drawing/2014/main" id="{32CD498B-1B64-92FE-F4DE-FFD18571B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6293" y="2507399"/>
            <a:ext cx="3695700" cy="215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1438"/>
              </a:lnSpc>
            </a:pPr>
            <a:r>
              <a:rPr lang="ru-RU" altLang="ru-RU" sz="2800" dirty="0">
                <a:solidFill>
                  <a:srgbClr val="FFFFFF"/>
                </a:solidFill>
                <a:latin typeface="CoFo Sans Regular" panose="020B0503030202060203" pitchFamily="34" charset="0"/>
                <a:ea typeface="CoFo Sans Regular" panose="020B0503030202060203" pitchFamily="34" charset="0"/>
                <a:cs typeface="CoFo Sans Regular" panose="020B0503030202060203" pitchFamily="34" charset="0"/>
              </a:rPr>
              <a:t>Кривобокова Ольга</a:t>
            </a:r>
            <a:endParaRPr lang="en-US" altLang="ru-RU" sz="2800" dirty="0">
              <a:solidFill>
                <a:srgbClr val="000000"/>
              </a:solidFill>
            </a:endParaRPr>
          </a:p>
        </p:txBody>
      </p:sp>
      <p:pic>
        <p:nvPicPr>
          <p:cNvPr id="202" name="Image 7" descr="preencoded.png">
            <a:extLst>
              <a:ext uri="{FF2B5EF4-FFF2-40B4-BE49-F238E27FC236}">
                <a16:creationId xmlns:a16="http://schemas.microsoft.com/office/drawing/2014/main" id="{71B9AC1E-B717-2CF3-EE7A-196A2FB3F483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6167" y="2203985"/>
            <a:ext cx="4474142" cy="606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3" name="Text 2">
            <a:extLst>
              <a:ext uri="{FF2B5EF4-FFF2-40B4-BE49-F238E27FC236}">
                <a16:creationId xmlns:a16="http://schemas.microsoft.com/office/drawing/2014/main" id="{4A5375CC-054A-F1E6-2AB1-EAC5D675E4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3244" y="2507399"/>
            <a:ext cx="36957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1438"/>
              </a:lnSpc>
            </a:pPr>
            <a:r>
              <a:rPr lang="ru-RU" altLang="ru-RU" sz="2800" dirty="0">
                <a:solidFill>
                  <a:srgbClr val="FFFFFF"/>
                </a:solidFill>
                <a:latin typeface="CoFo Sans Regular" panose="020B0503030202060203" pitchFamily="34" charset="0"/>
                <a:ea typeface="CoFo Sans Regular" panose="020B0503030202060203" pitchFamily="34" charset="0"/>
                <a:cs typeface="CoFo Sans Regular" panose="020B0503030202060203" pitchFamily="34" charset="0"/>
              </a:rPr>
              <a:t>Хусаинов Марат</a:t>
            </a:r>
            <a:endParaRPr lang="en-US" altLang="ru-RU" sz="2800" dirty="0">
              <a:solidFill>
                <a:srgbClr val="000000"/>
              </a:solidFill>
            </a:endParaRPr>
          </a:p>
        </p:txBody>
      </p:sp>
      <p:sp>
        <p:nvSpPr>
          <p:cNvPr id="4" name="Скругленный прямоугольник 2">
            <a:extLst>
              <a:ext uri="{FF2B5EF4-FFF2-40B4-BE49-F238E27FC236}">
                <a16:creationId xmlns:a16="http://schemas.microsoft.com/office/drawing/2014/main" id="{6CC6A5DA-E4E7-DDC9-58BD-F0213DA555AF}"/>
              </a:ext>
            </a:extLst>
          </p:cNvPr>
          <p:cNvSpPr/>
          <p:nvPr/>
        </p:nvSpPr>
        <p:spPr>
          <a:xfrm>
            <a:off x="3909036" y="5212849"/>
            <a:ext cx="4373926" cy="97200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BFC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eaLnBrk="1" hangingPunct="1">
              <a:lnSpc>
                <a:spcPts val="1438"/>
              </a:lnSpc>
            </a:pPr>
            <a:r>
              <a:rPr lang="ru-RU" altLang="ru-RU" sz="1600" dirty="0">
                <a:solidFill>
                  <a:schemeClr val="accent6"/>
                </a:solidFill>
                <a:latin typeface="CoFo Sans Regular" panose="020B0503030202060203" pitchFamily="34" charset="0"/>
                <a:ea typeface="CoFo Sans Regular" panose="020B0503030202060203" pitchFamily="34" charset="0"/>
                <a:cs typeface="CoFo Sans Regular" panose="020B0503030202060203" pitchFamily="34" charset="0"/>
              </a:rPr>
              <a:t>Коновалов Игорь Васильевич</a:t>
            </a:r>
            <a:endParaRPr lang="en-US" altLang="ru-RU" sz="1600" dirty="0">
              <a:solidFill>
                <a:schemeClr val="accent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499AD4-71A1-D002-151C-7B0B76E385C6}"/>
              </a:ext>
            </a:extLst>
          </p:cNvPr>
          <p:cNvSpPr txBox="1"/>
          <p:nvPr/>
        </p:nvSpPr>
        <p:spPr>
          <a:xfrm>
            <a:off x="5136224" y="4631443"/>
            <a:ext cx="191955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1800" b="1" dirty="0">
                <a:solidFill>
                  <a:schemeClr val="accent6"/>
                </a:solidFill>
              </a:rPr>
              <a:t>Преподаватель:</a:t>
            </a:r>
            <a:endParaRPr lang="ru-RU" b="1" dirty="0">
              <a:solidFill>
                <a:schemeClr val="accent6"/>
              </a:solidFill>
            </a:endParaRPr>
          </a:p>
        </p:txBody>
      </p:sp>
      <p:pic>
        <p:nvPicPr>
          <p:cNvPr id="9" name="Image 7" descr="preencoded.png">
            <a:extLst>
              <a:ext uri="{FF2B5EF4-FFF2-40B4-BE49-F238E27FC236}">
                <a16:creationId xmlns:a16="http://schemas.microsoft.com/office/drawing/2014/main" id="{0942FFED-B4FE-5438-2CDD-D561E465A28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8926" y="3290472"/>
            <a:ext cx="4474143" cy="606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2">
            <a:extLst>
              <a:ext uri="{FF2B5EF4-FFF2-40B4-BE49-F238E27FC236}">
                <a16:creationId xmlns:a16="http://schemas.microsoft.com/office/drawing/2014/main" id="{C47A528A-1B31-472F-5C79-406971C0A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8147" y="3593887"/>
            <a:ext cx="3695700" cy="215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1438"/>
              </a:lnSpc>
            </a:pPr>
            <a:r>
              <a:rPr lang="ru-RU" altLang="ru-RU" sz="2800" dirty="0">
                <a:solidFill>
                  <a:srgbClr val="FFFFFF"/>
                </a:solidFill>
                <a:latin typeface="CoFo Sans Regular" panose="020B0503030202060203" pitchFamily="34" charset="0"/>
                <a:ea typeface="CoFo Sans Regular" panose="020B0503030202060203" pitchFamily="34" charset="0"/>
                <a:cs typeface="CoFo Sans Regular" panose="020B0503030202060203" pitchFamily="34" charset="0"/>
              </a:rPr>
              <a:t>Салимов Динислам</a:t>
            </a:r>
            <a:endParaRPr lang="en-US" altLang="ru-RU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81246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9" y="634100"/>
            <a:ext cx="11302400" cy="647700"/>
          </a:xfrm>
        </p:spPr>
        <p:txBody>
          <a:bodyPr>
            <a:noAutofit/>
          </a:bodyPr>
          <a:lstStyle/>
          <a:p>
            <a:r>
              <a:rPr lang="ru-RU" sz="5400" dirty="0"/>
              <a:t>О кейсе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00767A-4C5D-93F3-3E3E-8CE585A4E308}"/>
              </a:ext>
            </a:extLst>
          </p:cNvPr>
          <p:cNvSpPr txBox="1"/>
          <p:nvPr/>
        </p:nvSpPr>
        <p:spPr>
          <a:xfrm>
            <a:off x="5506439" y="511456"/>
            <a:ext cx="2628900" cy="9294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b="1" i="0" u="none" strike="noStrike" dirty="0">
                <a:solidFill>
                  <a:srgbClr val="FFFFFF"/>
                </a:solidFill>
                <a:effectLst/>
                <a:latin typeface="CoFo Sans Regular" panose="020B0604020202020204" charset="0"/>
                <a:ea typeface="CoFo Sans Regular" panose="020B0604020202020204" charset="0"/>
                <a:cs typeface="CoFo Sans Regular" panose="020B0604020202020204" charset="0"/>
              </a:rPr>
              <a:t>Постановщик задачи: </a:t>
            </a:r>
            <a:r>
              <a:rPr lang="ru-RU" sz="1800" b="0" i="0" u="none" strike="noStrike" dirty="0">
                <a:solidFill>
                  <a:srgbClr val="FFFFFF"/>
                </a:solidFill>
                <a:effectLst/>
                <a:latin typeface="CoFo Sans Regular" panose="020B0604020202020204" charset="0"/>
                <a:ea typeface="CoFo Sans Regular" panose="020B0604020202020204" charset="0"/>
                <a:cs typeface="CoFo Sans Regular" panose="020B0604020202020204" charset="0"/>
              </a:rPr>
              <a:t>Компания «Самолет»</a:t>
            </a:r>
            <a:endParaRPr lang="ru-RU" dirty="0">
              <a:solidFill>
                <a:srgbClr val="FFFFFF"/>
              </a:solidFill>
              <a:latin typeface="CoFo Sans Regular" panose="020B0604020202020204" charset="0"/>
              <a:ea typeface="CoFo Sans Regular" panose="020B0604020202020204" charset="0"/>
              <a:cs typeface="CoFo Sans Regular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1C39E7-6550-59D7-0AFE-E27E2C47CAE3}"/>
              </a:ext>
            </a:extLst>
          </p:cNvPr>
          <p:cNvSpPr txBox="1"/>
          <p:nvPr/>
        </p:nvSpPr>
        <p:spPr>
          <a:xfrm>
            <a:off x="8403028" y="1057277"/>
            <a:ext cx="346710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1800" b="0" i="0" u="none" strike="noStrike" dirty="0">
                <a:solidFill>
                  <a:srgbClr val="FFFFFF"/>
                </a:solidFill>
                <a:effectLst/>
              </a:rPr>
              <a:t>Прогнозирование рыночных цен на арматуру</a:t>
            </a:r>
            <a:endParaRPr lang="ru-RU" dirty="0">
              <a:solidFill>
                <a:srgbClr val="FFFFFF"/>
              </a:solidFill>
              <a:ea typeface="CoFo Sans Regular" panose="020B0604020202020204" charset="0"/>
              <a:cs typeface="CoFo Sans Regular" panose="020B060402020202020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E6E8EE-4C5B-48F7-01E2-FEA6E4AF625C}"/>
              </a:ext>
            </a:extLst>
          </p:cNvPr>
          <p:cNvSpPr txBox="1"/>
          <p:nvPr/>
        </p:nvSpPr>
        <p:spPr>
          <a:xfrm>
            <a:off x="726775" y="2769758"/>
            <a:ext cx="10839450" cy="22672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Aft>
                <a:spcPts val="400"/>
              </a:spcAft>
            </a:pPr>
            <a:r>
              <a:rPr lang="ru-RU" sz="3600" dirty="0">
                <a:solidFill>
                  <a:srgbClr val="FFFFFF"/>
                </a:solidFill>
                <a:latin typeface="CoFo Sans Regular" panose="020B0604020202020204" charset="0"/>
                <a:ea typeface="CoFo Sans Regular" panose="020B0604020202020204" charset="0"/>
                <a:cs typeface="CoFo Sans Regular" panose="020B0604020202020204" charset="0"/>
              </a:rPr>
              <a:t>Цель:</a:t>
            </a:r>
            <a:endParaRPr lang="ru-RU" sz="3600" i="0" u="none" strike="noStrike" dirty="0">
              <a:solidFill>
                <a:srgbClr val="FFFFFF"/>
              </a:solidFill>
              <a:effectLst/>
              <a:latin typeface="CoFo Sans Regular" panose="020B0604020202020204" charset="0"/>
              <a:ea typeface="CoFo Sans Regular" panose="020B0604020202020204" charset="0"/>
              <a:cs typeface="CoFo Sans Regular" panose="020B0604020202020204" charset="0"/>
            </a:endParaRPr>
          </a:p>
          <a:p>
            <a:pPr rtl="0">
              <a:spcAft>
                <a:spcPts val="400"/>
              </a:spcAft>
            </a:pPr>
            <a:r>
              <a:rPr lang="ru-RU" sz="2800" b="0" i="0" u="none" strike="noStrike" dirty="0">
                <a:solidFill>
                  <a:srgbClr val="FFFFFF"/>
                </a:solidFill>
                <a:effectLst/>
              </a:rPr>
              <a:t>Создание модели прогнозирования рыночных цен на арматуру для рекомендации лучшего времени для выгодной закупки арматуры.</a:t>
            </a:r>
            <a:endParaRPr lang="ru-RU" sz="2800" dirty="0">
              <a:solidFill>
                <a:srgbClr val="FFFFFF"/>
              </a:solidFill>
              <a:ea typeface="CoFo Sans Regular" panose="020B0604020202020204" charset="0"/>
              <a:cs typeface="CoFo Sans Regular" panose="020B0604020202020204" charset="0"/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A2AD6B3C-D645-7877-50CB-B5D8DC4BD847}"/>
              </a:ext>
            </a:extLst>
          </p:cNvPr>
          <p:cNvSpPr/>
          <p:nvPr/>
        </p:nvSpPr>
        <p:spPr>
          <a:xfrm>
            <a:off x="444800" y="2560152"/>
            <a:ext cx="11302400" cy="3201095"/>
          </a:xfrm>
          <a:prstGeom prst="roundRect">
            <a:avLst/>
          </a:prstGeom>
          <a:noFill/>
          <a:ln w="254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271F11-5702-FC56-60C1-5FCFDC374AC2}"/>
              </a:ext>
            </a:extLst>
          </p:cNvPr>
          <p:cNvSpPr txBox="1"/>
          <p:nvPr/>
        </p:nvSpPr>
        <p:spPr>
          <a:xfrm>
            <a:off x="8403028" y="515022"/>
            <a:ext cx="3485161" cy="5088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b="1" i="0" u="none" strike="noStrike" dirty="0">
                <a:solidFill>
                  <a:srgbClr val="FFFFFF"/>
                </a:solidFill>
                <a:effectLst/>
                <a:latin typeface="CoFo Sans Regular" panose="020B0604020202020204" charset="0"/>
                <a:ea typeface="CoFo Sans Regular" panose="020B0604020202020204" charset="0"/>
                <a:cs typeface="CoFo Sans Regular" panose="020B0604020202020204" charset="0"/>
              </a:rPr>
              <a:t>Название кейсового задания:</a:t>
            </a:r>
            <a:endParaRPr lang="ru-RU" sz="2000" i="0" u="none" strike="noStrike" dirty="0">
              <a:solidFill>
                <a:srgbClr val="FFFFFF"/>
              </a:solidFill>
              <a:effectLst/>
              <a:latin typeface="CoFo Sans Regular" panose="020B0604020202020204" charset="0"/>
              <a:ea typeface="CoFo Sans Regular" panose="020B0604020202020204" charset="0"/>
              <a:cs typeface="CoFo Sans Regula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73683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34698-8435-2BC7-D41B-C57AE0A78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Диаграмма 137">
            <a:extLst>
              <a:ext uri="{FF2B5EF4-FFF2-40B4-BE49-F238E27FC236}">
                <a16:creationId xmlns:a16="http://schemas.microsoft.com/office/drawing/2014/main" id="{62A04305-C9C9-D2E1-1B74-5FC63F326D7F}"/>
              </a:ext>
            </a:extLst>
          </p:cNvPr>
          <p:cNvGraphicFramePr/>
          <p:nvPr/>
        </p:nvGraphicFramePr>
        <p:xfrm>
          <a:off x="6383811" y="1583844"/>
          <a:ext cx="5405390" cy="50070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03" name="Text 2">
            <a:extLst>
              <a:ext uri="{FF2B5EF4-FFF2-40B4-BE49-F238E27FC236}">
                <a16:creationId xmlns:a16="http://schemas.microsoft.com/office/drawing/2014/main" id="{D8C276CC-99D0-40AD-BDFD-5D6424D71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664" y="1142420"/>
            <a:ext cx="36957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609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609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1438"/>
              </a:lnSpc>
            </a:pPr>
            <a:r>
              <a:rPr lang="ru-RU" altLang="ru-RU" sz="1200" dirty="0">
                <a:solidFill>
                  <a:srgbClr val="FFFFFF"/>
                </a:solidFill>
                <a:latin typeface="CoFo Sans Regular" panose="020B0503030202060203" pitchFamily="34" charset="0"/>
                <a:ea typeface="CoFo Sans Regular" panose="020B0503030202060203" pitchFamily="34" charset="0"/>
                <a:cs typeface="CoFo Sans Regular" panose="020B0503030202060203" pitchFamily="34" charset="0"/>
              </a:rPr>
              <a:t>Структурный анализ долгового портфеля</a:t>
            </a:r>
            <a:endParaRPr lang="en-US" altLang="ru-RU" sz="1200" dirty="0">
              <a:solidFill>
                <a:srgbClr val="000000"/>
              </a:solidFill>
            </a:endParaRP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D409D20-F6A5-36FD-ED29-E0215F827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5400" b="1" dirty="0"/>
              <a:t>Стек технологий</a:t>
            </a:r>
            <a:endParaRPr lang="ru-RU" sz="5400" dirty="0"/>
          </a:p>
        </p:txBody>
      </p:sp>
      <p:pic>
        <p:nvPicPr>
          <p:cNvPr id="6" name="Рисунок 5" descr="Изображение выглядит как безалкогольный напиток, мультфильм, графическая вставка, ед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E3E98B49-8BD1-ACA0-B0DE-DE0E63B91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11" y="2350295"/>
            <a:ext cx="3886200" cy="2370582"/>
          </a:xfrm>
          <a:prstGeom prst="rect">
            <a:avLst/>
          </a:prstGeom>
        </p:spPr>
      </p:pic>
      <p:pic>
        <p:nvPicPr>
          <p:cNvPr id="9" name="Рисунок 8" descr="Изображение выглядит как Графика, Шрифт, символ, логотип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071F6D9-D2B7-7FCD-7D16-DF9C73389A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336" y="1518785"/>
            <a:ext cx="2828925" cy="1414463"/>
          </a:xfrm>
          <a:prstGeom prst="rect">
            <a:avLst/>
          </a:prstGeom>
        </p:spPr>
      </p:pic>
      <p:pic>
        <p:nvPicPr>
          <p:cNvPr id="11" name="Рисунок 10" descr="Изображение выглядит как графическая вставка, символ, Графика, мультфильм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67C7D0F-0A3E-42A2-3B80-C3D7D8DBFD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614" y="3429000"/>
            <a:ext cx="2439261" cy="243926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A62C254-B197-2B1E-16D3-D1A86DCDFC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8464" y="3234985"/>
            <a:ext cx="2438400" cy="31337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7D44F5A-B755-F928-2D86-F1F81FF0B8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76192" y="1326164"/>
            <a:ext cx="2828925" cy="2048262"/>
          </a:xfrm>
          <a:prstGeom prst="rect">
            <a:avLst/>
          </a:prstGeom>
        </p:spPr>
      </p:pic>
      <p:pic>
        <p:nvPicPr>
          <p:cNvPr id="17" name="Рисунок 16" descr="Изображение выглядит как Графика, Шрифт, круг, логотип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284CE881-5E66-2844-1332-8EBBC48C3D4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222" y="4791920"/>
            <a:ext cx="2819400" cy="152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1451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DA073-011D-1788-062E-D09B45CC2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63B41A-D2FB-3681-C9CD-037F76BC4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800" y="227250"/>
            <a:ext cx="11302400" cy="647700"/>
          </a:xfrm>
        </p:spPr>
        <p:txBody>
          <a:bodyPr>
            <a:noAutofit/>
          </a:bodyPr>
          <a:lstStyle/>
          <a:p>
            <a:r>
              <a:rPr lang="ru-RU" sz="5400" dirty="0"/>
              <a:t>Этапы работы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7D9CA1C-F96E-D8F3-2E65-553FD325FF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1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1CF35A2-D9A6-EFB5-935C-298E12F375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5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DE323752-2418-B453-3D9E-B3C3B5F1441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2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03BBCFE2-5D72-43EF-EA04-9864F2DCDA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6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3D3E658C-B2B3-522C-F3D2-75A2D537FB9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3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3D748F3C-A4EB-3755-C4B8-DD2933D04E4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7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B422C18E-3468-B604-48FB-76C8EE737E3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4</a:t>
            </a: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AD9BC6D0-2058-E2BD-A6A5-4EE42160851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8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9FEA43B6-0BED-B8CA-D3A6-35EB86E2B5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sz="1800" dirty="0"/>
              <a:t>Предварительный анализ данных</a:t>
            </a:r>
          </a:p>
        </p:txBody>
      </p:sp>
      <p:sp>
        <p:nvSpPr>
          <p:cNvPr id="22" name="Текст 21">
            <a:extLst>
              <a:ext uri="{FF2B5EF4-FFF2-40B4-BE49-F238E27FC236}">
                <a16:creationId xmlns:a16="http://schemas.microsoft.com/office/drawing/2014/main" id="{6E417C81-7867-785F-6135-5829B9466E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sz="1800" dirty="0"/>
              <a:t>Подготовка данных</a:t>
            </a:r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56B238D3-721B-D7CD-7189-7287DB31074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sz="1800" dirty="0"/>
              <a:t>Построение моделей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996809C3-EAEB-9E9B-C86A-91606179578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ru-RU" sz="1800" dirty="0"/>
              <a:t>Создание презентации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57B780DB-6129-EAF6-97B9-D78458E1591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ru-RU" sz="1800" dirty="0"/>
              <a:t>Получение                     и интерпретация итогового результата</a:t>
            </a:r>
          </a:p>
        </p:txBody>
      </p:sp>
      <p:sp>
        <p:nvSpPr>
          <p:cNvPr id="32" name="Текст 31">
            <a:extLst>
              <a:ext uri="{FF2B5EF4-FFF2-40B4-BE49-F238E27FC236}">
                <a16:creationId xmlns:a16="http://schemas.microsoft.com/office/drawing/2014/main" id="{64A7413A-776B-2B9B-02D2-53404BEA568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 sz="1800" dirty="0"/>
              <a:t>Обучение, настройка и оптимизация итоговой модели</a:t>
            </a:r>
          </a:p>
          <a:p>
            <a:endParaRPr lang="ru-RU" sz="1800" dirty="0"/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7FB5994E-FE47-B5DB-D4A7-4FE110FB27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 sz="1800" dirty="0"/>
              <a:t>Объединение лучших подходов в одно решение</a:t>
            </a:r>
            <a:endParaRPr lang="ru-RU" sz="1800" kern="0" dirty="0"/>
          </a:p>
          <a:p>
            <a:endParaRPr lang="ru-RU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1E58E-3E23-257B-F84D-C7F2E3E2C177}"/>
              </a:ext>
            </a:extLst>
          </p:cNvPr>
          <p:cNvSpPr txBox="1"/>
          <p:nvPr/>
        </p:nvSpPr>
        <p:spPr>
          <a:xfrm>
            <a:off x="6608756" y="2923820"/>
            <a:ext cx="1852088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ru-RU" sz="1600" dirty="0">
                <a:solidFill>
                  <a:srgbClr val="C1E1FF"/>
                </a:solidFill>
              </a:rPr>
              <a:t>каждый участник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58425E38-CA72-64D7-3352-1F60984294F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ru-RU" sz="1800" dirty="0"/>
              <a:t>Изучение                       и сравнение полученных решений</a:t>
            </a:r>
            <a:endParaRPr lang="ru-RU" sz="1800" kern="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135871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A28FF-A185-FA82-023A-80167AA9A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3DCC22-DB60-7665-2C89-5A9C5A66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559" y="552450"/>
            <a:ext cx="10613768" cy="647700"/>
          </a:xfrm>
        </p:spPr>
        <p:txBody>
          <a:bodyPr>
            <a:noAutofit/>
          </a:bodyPr>
          <a:lstStyle/>
          <a:p>
            <a:r>
              <a:rPr lang="ru-RU" sz="5400" dirty="0">
                <a:solidFill>
                  <a:srgbClr val="007BFC"/>
                </a:solidFill>
              </a:rPr>
              <a:t>Обработка и подготовка данных</a:t>
            </a:r>
          </a:p>
        </p:txBody>
      </p:sp>
      <p:sp>
        <p:nvSpPr>
          <p:cNvPr id="3" name="Текст 99">
            <a:extLst>
              <a:ext uri="{FF2B5EF4-FFF2-40B4-BE49-F238E27FC236}">
                <a16:creationId xmlns:a16="http://schemas.microsoft.com/office/drawing/2014/main" id="{459F6177-CAEC-B0A0-E0BC-E0B0F28AB6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95959" y="1757925"/>
            <a:ext cx="7159871" cy="813825"/>
          </a:xfrm>
        </p:spPr>
        <p:txBody>
          <a:bodyPr lIns="0" tIns="0" rIns="0" bIns="0" anchor="t"/>
          <a:lstStyle/>
          <a:p>
            <a:r>
              <a:rPr lang="ru-RU" sz="2800" dirty="0"/>
              <a:t>Приведение данных к корректным форматам и типам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B77886-47C9-430A-8F00-9F95609DB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546" y="1680661"/>
            <a:ext cx="807847" cy="80784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AB9E03-D7B0-F661-53F3-C070E85282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559" y="4049107"/>
            <a:ext cx="807847" cy="80784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8FF3235-0658-9579-01CD-4D17B0CA17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2546" y="5173853"/>
            <a:ext cx="807847" cy="80784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F7779D8-29DA-89FF-E200-3BB9C5324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2546" y="2889508"/>
            <a:ext cx="807847" cy="8078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BCA2C0-A1DF-90DB-B4ED-E32402973910}"/>
              </a:ext>
            </a:extLst>
          </p:cNvPr>
          <p:cNvSpPr txBox="1"/>
          <p:nvPr/>
        </p:nvSpPr>
        <p:spPr>
          <a:xfrm>
            <a:off x="1849376" y="5277568"/>
            <a:ext cx="9148633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000000"/>
                </a:solidFill>
              </a:rPr>
              <a:t>Заполнение пропусков методом </a:t>
            </a:r>
            <a:r>
              <a:rPr lang="en-US" sz="2800" dirty="0">
                <a:solidFill>
                  <a:srgbClr val="000000"/>
                </a:solidFill>
              </a:rPr>
              <a:t>backfill</a:t>
            </a:r>
            <a:endParaRPr lang="ru-RU" sz="2800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933040-37EB-DDF4-7CB7-0FA7DD77F6F0}"/>
              </a:ext>
            </a:extLst>
          </p:cNvPr>
          <p:cNvSpPr txBox="1"/>
          <p:nvPr/>
        </p:nvSpPr>
        <p:spPr>
          <a:xfrm>
            <a:off x="1845390" y="4152822"/>
            <a:ext cx="8124304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000000"/>
                </a:solidFill>
              </a:rPr>
              <a:t>Слияние данных по датам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188382-7AB2-0CC4-33ED-493F3C30CE53}"/>
              </a:ext>
            </a:extLst>
          </p:cNvPr>
          <p:cNvSpPr txBox="1"/>
          <p:nvPr/>
        </p:nvSpPr>
        <p:spPr>
          <a:xfrm>
            <a:off x="1855525" y="2984069"/>
            <a:ext cx="8124304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000000"/>
                </a:solidFill>
              </a:rPr>
              <a:t>Удаление слабо заполненных данных</a:t>
            </a:r>
          </a:p>
        </p:txBody>
      </p:sp>
    </p:spTree>
    <p:extLst>
      <p:ext uri="{BB962C8B-B14F-4D97-AF65-F5344CB8AC3E}">
        <p14:creationId xmlns:p14="http://schemas.microsoft.com/office/powerpoint/2010/main" val="82897730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3005C45-356B-9B34-3CC3-513DB378E0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9480" y="2687940"/>
            <a:ext cx="5112000" cy="1482120"/>
          </a:xfrm>
        </p:spPr>
        <p:txBody>
          <a:bodyPr/>
          <a:lstStyle/>
          <a:p>
            <a:pPr algn="ctr" rtl="0"/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Использование методов 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</a:rPr>
              <a:t>pd.merge 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для объединения DataFrame</a:t>
            </a:r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6952242-1EAA-4DDA-ED26-A6FD7E7965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20522" y="2230740"/>
            <a:ext cx="5112000" cy="2396520"/>
          </a:xfrm>
        </p:spPr>
        <p:txBody>
          <a:bodyPr/>
          <a:lstStyle/>
          <a:p>
            <a:pPr algn="ctr" rtl="0"/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Приведение типов данных с помощью методов 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</a:rPr>
              <a:t>pd.to_datetime 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для обработки данных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49021A-A87C-622C-B61A-85B78F95A5A1}"/>
              </a:ext>
            </a:extLst>
          </p:cNvPr>
          <p:cNvSpPr txBox="1"/>
          <p:nvPr/>
        </p:nvSpPr>
        <p:spPr>
          <a:xfrm>
            <a:off x="636270" y="224135"/>
            <a:ext cx="10919460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rgbClr val="007BFC"/>
                </a:solidFill>
              </a:rPr>
              <a:t>Демонстрация методов обработки показывает, что данные подготовлены для дальнейшего анализа</a:t>
            </a:r>
          </a:p>
        </p:txBody>
      </p:sp>
    </p:spTree>
    <p:extLst>
      <p:ext uri="{BB962C8B-B14F-4D97-AF65-F5344CB8AC3E}">
        <p14:creationId xmlns:p14="http://schemas.microsoft.com/office/powerpoint/2010/main" val="342417283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A810F-A496-9A59-5E9A-6E0CBEB71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97574CA-9706-BE9C-6A8A-66AF4BB0170D}"/>
              </a:ext>
            </a:extLst>
          </p:cNvPr>
          <p:cNvSpPr txBox="1"/>
          <p:nvPr/>
        </p:nvSpPr>
        <p:spPr>
          <a:xfrm>
            <a:off x="3372163" y="888028"/>
            <a:ext cx="5583555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000000"/>
                </a:solidFill>
              </a:rPr>
              <a:t>ВЫСОКАЯ</a:t>
            </a:r>
            <a:r>
              <a:rPr lang="ru-RU" sz="2400" dirty="0">
                <a:solidFill>
                  <a:srgbClr val="000000"/>
                </a:solidFill>
              </a:rPr>
              <a:t> </a:t>
            </a:r>
            <a:r>
              <a:rPr lang="ru-RU" sz="2800" dirty="0">
                <a:solidFill>
                  <a:srgbClr val="000000"/>
                </a:solidFill>
              </a:rPr>
              <a:t>ВАЛАТИЛЬНОСТЬ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6399424-0639-DB5D-2590-065EC2181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45" y="4223001"/>
            <a:ext cx="11801992" cy="19669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FE76A8-7E4D-A22C-8263-0605600B3D9C}"/>
              </a:ext>
            </a:extLst>
          </p:cNvPr>
          <p:cNvSpPr txBox="1"/>
          <p:nvPr/>
        </p:nvSpPr>
        <p:spPr>
          <a:xfrm>
            <a:off x="3048000" y="2551661"/>
            <a:ext cx="6096000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057403"/>
                </a:solidFill>
              </a:rPr>
              <a:t>ВЫРАЖЕННАЯ ГОДОВАЯ СЕЗОННОСТЬ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78FE64F-8FA2-105A-7077-5D36BCF71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133" y="1411248"/>
            <a:ext cx="11718804" cy="192992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87FEC66-3115-85DF-6311-EFF8A68D4363}"/>
              </a:ext>
            </a:extLst>
          </p:cNvPr>
          <p:cNvSpPr txBox="1"/>
          <p:nvPr/>
        </p:nvSpPr>
        <p:spPr>
          <a:xfrm>
            <a:off x="2409825" y="3699781"/>
            <a:ext cx="7143750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057403"/>
                </a:solidFill>
              </a:rPr>
              <a:t>ВЫРАЖЕННАЯ ГОДОВАЯ СЕЗОННОСТЬ</a:t>
            </a: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6C090EFA-8F56-A12F-62E2-C103C61B6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9187" y="247057"/>
            <a:ext cx="995362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7BFC"/>
                </a:solidFill>
                <a:effectLst/>
              </a:rPr>
              <a:t>Использование функции </a:t>
            </a:r>
            <a:r>
              <a:rPr kumimoji="0" lang="ru-RU" altLang="ru-RU" sz="2400" b="0" i="0" u="none" strike="noStrike" cap="none" normalizeH="0" baseline="0" dirty="0" err="1">
                <a:ln>
                  <a:noFill/>
                </a:ln>
                <a:solidFill>
                  <a:srgbClr val="007BFC"/>
                </a:solidFill>
                <a:effectLst/>
              </a:rPr>
              <a:t>seasonal_decompose</a:t>
            </a: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rgbClr val="007BFC"/>
                </a:solidFill>
                <a:effectLst/>
              </a:rPr>
              <a:t> с периодом в 52 недели </a:t>
            </a:r>
          </a:p>
        </p:txBody>
      </p:sp>
    </p:spTree>
    <p:extLst>
      <p:ext uri="{BB962C8B-B14F-4D97-AF65-F5344CB8AC3E}">
        <p14:creationId xmlns:p14="http://schemas.microsoft.com/office/powerpoint/2010/main" val="277144849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2A540-3157-8E53-C463-0356CF674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4A2D44A1-D5E4-329E-DEEA-3DE156AF20E1}"/>
              </a:ext>
            </a:extLst>
          </p:cNvPr>
          <p:cNvSpPr/>
          <p:nvPr/>
        </p:nvSpPr>
        <p:spPr>
          <a:xfrm>
            <a:off x="182824" y="323850"/>
            <a:ext cx="11826347" cy="473971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35CE33A-6E65-85F4-0E8B-F9AC7B969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70" y="2215070"/>
            <a:ext cx="11618651" cy="21053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BB8A29-233F-A514-E57D-E1100D80BCF8}"/>
              </a:ext>
            </a:extLst>
          </p:cNvPr>
          <p:cNvSpPr txBox="1"/>
          <p:nvPr/>
        </p:nvSpPr>
        <p:spPr>
          <a:xfrm>
            <a:off x="761997" y="756265"/>
            <a:ext cx="10667999" cy="9541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rgbClr val="C82826"/>
                </a:solidFill>
              </a:rPr>
              <a:t>Вначале дисперсия остатков относительно стабильна, но начиная с 2020 года разброс резко увеличивается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117EC9-16B9-FBA2-AE5E-88358C1B6C6A}"/>
              </a:ext>
            </a:extLst>
          </p:cNvPr>
          <p:cNvSpPr txBox="1"/>
          <p:nvPr/>
        </p:nvSpPr>
        <p:spPr>
          <a:xfrm>
            <a:off x="1309682" y="5270738"/>
            <a:ext cx="9572626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</a:rPr>
              <a:t> Это может указывать на структурные изменения в данных (например, экономические шоки, изменения в рыночных условиях)</a:t>
            </a:r>
          </a:p>
        </p:txBody>
      </p:sp>
    </p:spTree>
    <p:extLst>
      <p:ext uri="{BB962C8B-B14F-4D97-AF65-F5344CB8AC3E}">
        <p14:creationId xmlns:p14="http://schemas.microsoft.com/office/powerpoint/2010/main" val="223616253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Тема1" id="{D0CD2EF2-F081-534F-8DE3-C9E18D8807E4}" vid="{DC9C18EE-4480-0C46-B022-FA942297076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8767</TotalTime>
  <Words>495</Words>
  <Application>Microsoft Office PowerPoint</Application>
  <PresentationFormat>Широкоэкранный</PresentationFormat>
  <Paragraphs>105</Paragraphs>
  <Slides>19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8" baseType="lpstr">
      <vt:lpstr>Arial</vt:lpstr>
      <vt:lpstr>CoFo Sans</vt:lpstr>
      <vt:lpstr>Calibri</vt:lpstr>
      <vt:lpstr>Courier New</vt:lpstr>
      <vt:lpstr>Lato</vt:lpstr>
      <vt:lpstr>Wingdings</vt:lpstr>
      <vt:lpstr>CoFo Sans Medium</vt:lpstr>
      <vt:lpstr>CoFo Sans Regular</vt:lpstr>
      <vt:lpstr>Тема1</vt:lpstr>
      <vt:lpstr>Прогнозирование рыночных цен на арматуру </vt:lpstr>
      <vt:lpstr>Работу выполнили студенты группы ИСП-22:</vt:lpstr>
      <vt:lpstr>О кейсе</vt:lpstr>
      <vt:lpstr>Стек технологий</vt:lpstr>
      <vt:lpstr>Этапы работы</vt:lpstr>
      <vt:lpstr>Обработка и подготовка данных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Модели</vt:lpstr>
      <vt:lpstr>Модели</vt:lpstr>
      <vt:lpstr>Лучшая модель</vt:lpstr>
      <vt:lpstr>Выбор модели и автоматический подбор параметров </vt:lpstr>
      <vt:lpstr>Оценка качества модели</vt:lpstr>
      <vt:lpstr>Интеграция:</vt:lpstr>
      <vt:lpstr>Интеграция: архитектура 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для инвесторов ГК «Самолет»</dc:title>
  <dc:creator>Рукавишникова Александра</dc:creator>
  <cp:lastModifiedBy>Оля Кривобокова</cp:lastModifiedBy>
  <cp:revision>949</cp:revision>
  <dcterms:created xsi:type="dcterms:W3CDTF">2022-08-25T11:16:35Z</dcterms:created>
  <dcterms:modified xsi:type="dcterms:W3CDTF">2025-03-25T20:34:01Z</dcterms:modified>
</cp:coreProperties>
</file>